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8" r:id="rId2"/>
    <p:sldId id="257" r:id="rId3"/>
    <p:sldId id="325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27" r:id="rId17"/>
    <p:sldId id="328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24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20" r:id="rId65"/>
    <p:sldId id="317" r:id="rId66"/>
    <p:sldId id="321" r:id="rId67"/>
    <p:sldId id="318" r:id="rId68"/>
    <p:sldId id="326" r:id="rId69"/>
  </p:sldIdLst>
  <p:sldSz cx="12601575" cy="9451975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7">
          <p15:clr>
            <a:srgbClr val="A4A3A4"/>
          </p15:clr>
        </p15:guide>
        <p15:guide id="2" pos="39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2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692" y="102"/>
      </p:cViewPr>
      <p:guideLst>
        <p:guide orient="horz" pos="2977"/>
        <p:guide pos="39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2000" b="0" strike="noStrike" spc="-1">
                <a:latin typeface="Arial"/>
              </a:rPr>
              <a:t>Kliknij, aby edytować format notatek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hdr"/>
          </p:nvPr>
        </p:nvSpPr>
        <p:spPr>
          <a:xfrm>
            <a:off x="1512000" y="588060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1400" b="0" strike="noStrike" spc="-1">
                <a:latin typeface="Times New Roman"/>
              </a:rPr>
              <a:t> 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dt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l-PL" sz="1400" b="0" strike="noStrike" spc="-1">
                <a:latin typeface="Times New Roman"/>
              </a:rPr>
              <a:t> 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l-PL" sz="1400" b="0" strike="noStrike" spc="-1">
                <a:latin typeface="Times New Roman"/>
              </a:rPr>
              <a:t> 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sldNum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9B6CCF38-99C6-4944-A324-95477C7037F2}" type="slidenum">
              <a:rPr lang="pl-PL" sz="1400" b="0" strike="noStrike" spc="-1">
                <a:latin typeface="Times New Roman"/>
              </a:rPr>
              <a:t>‹#›</a:t>
            </a:fld>
            <a:endParaRPr lang="pl-P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1174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59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C152696-0011-4E78-B08E-B08FCFAE89A4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 dirty="0">
              <a:latin typeface="Arial"/>
            </a:endParaRPr>
          </a:p>
        </p:txBody>
      </p:sp>
      <p:sp>
        <p:nvSpPr>
          <p:cNvPr id="47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BF5609FD-135F-42D7-982A-688FAB980A77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 lang="pl-PL" sz="12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 dirty="0">
              <a:latin typeface="Arial"/>
            </a:endParaRPr>
          </a:p>
        </p:txBody>
      </p:sp>
      <p:sp>
        <p:nvSpPr>
          <p:cNvPr id="479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A60934B-BB8A-401F-813B-1020D71566BA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 lang="pl-PL" sz="12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 dirty="0">
              <a:latin typeface="Arial"/>
            </a:endParaRPr>
          </a:p>
        </p:txBody>
      </p:sp>
      <p:sp>
        <p:nvSpPr>
          <p:cNvPr id="481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60AF861-1915-452C-843B-5484C5B5ADDD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pl-PL" sz="12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83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A328D2-91A3-4B53-B86D-5FF19E988D52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85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D4E3B99-E824-4703-A6EA-D3DF1DF49F2B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8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795E8710-874B-4A30-A2DB-429D74C0E023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29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91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46004022-C87D-4101-B5D5-D950DF94C5E7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33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93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987C972B-D0E7-487F-AE9F-D78994AECC67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34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798A081A-974D-48F7-899F-80EB7EDBC728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35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9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97AF24ED-3C48-48F9-9B9E-88A59E4129D1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36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 dirty="0">
              <a:latin typeface="Arial"/>
            </a:endParaRPr>
          </a:p>
        </p:txBody>
      </p:sp>
      <p:sp>
        <p:nvSpPr>
          <p:cNvPr id="461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60FEE91-3817-4B9B-AD2D-737B79C0B916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99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C72EE85-134E-45F2-9DF6-95ADBF7FDDBF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40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01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7F359A6F-EB63-4A96-B0D5-DC9CC86976E5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41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03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C368452-7A63-4D9F-BDFE-F33480FCB642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42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05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6728C40-4462-4027-84F4-5B51F2F0A3FE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43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0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2EA8DFE-08C6-4B34-94B0-17208B29444F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44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09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D1197E4-0C68-45B9-8352-EC35B8ABAAF8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45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11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94CCD47-AA5C-4F75-969B-69FFD09F932B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46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13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FC73A354-7C84-45B1-B785-9E9C299DE203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47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15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E497E54-52EA-417F-BE6E-903C4FEF90F2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51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1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BE1C582C-3E28-41D7-A9CA-7F6381F46B6D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52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63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83A8E92-864A-41DE-8B77-EE38D1F83FA9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19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1919C5D-82C6-4437-84AE-33508F0E5A0E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53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21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AD48634-D56E-4B20-A940-FE5F62511A9B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58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23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A71DAEC-9334-4838-BB06-EEADD80DEABC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25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6638721-873A-4F97-9E8E-83EF06138168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60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2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FBF50E6-23FB-4199-9570-591CC95F6457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61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529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472F18FA-64BA-49BC-B182-1074BA8EB25D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67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65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34C07C4A-B37E-41A4-8DC9-F8269E3B553D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6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DC1B560-A2F7-4F83-9865-BD69AE7496F4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69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7D69E80-F2BB-4A66-8D34-39B67093A733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BC16F681-C9EB-499E-BAF2-C6F0D2D58149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73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F61591B8-5FEE-4E9D-B0B9-B048BDF72B43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475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14731F0-F30D-41C0-9E22-9471E74966AF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pl-PL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30000" y="376920"/>
            <a:ext cx="11340720" cy="157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30000" y="2211480"/>
            <a:ext cx="1134072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30000" y="5074560"/>
            <a:ext cx="1134072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30000" y="376920"/>
            <a:ext cx="11340720" cy="157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30000" y="2211480"/>
            <a:ext cx="553392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441120" y="2211480"/>
            <a:ext cx="553392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441120" y="5074560"/>
            <a:ext cx="553392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30000" y="5074560"/>
            <a:ext cx="553392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30000" y="376920"/>
            <a:ext cx="11340720" cy="157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30000" y="2211480"/>
            <a:ext cx="365148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464360" y="2211480"/>
            <a:ext cx="365148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298720" y="2211480"/>
            <a:ext cx="365148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8298720" y="5074560"/>
            <a:ext cx="365148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464360" y="5074560"/>
            <a:ext cx="365148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30000" y="5074560"/>
            <a:ext cx="365148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30000" y="376920"/>
            <a:ext cx="11340720" cy="157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30000" y="2211480"/>
            <a:ext cx="11340720" cy="548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30000" y="376920"/>
            <a:ext cx="11340720" cy="157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30000" y="2211480"/>
            <a:ext cx="11340720" cy="5481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30000" y="376920"/>
            <a:ext cx="11340720" cy="157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30000" y="2211480"/>
            <a:ext cx="5533920" cy="5481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441120" y="2211480"/>
            <a:ext cx="5533920" cy="5481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30000" y="376920"/>
            <a:ext cx="11340720" cy="157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30000" y="376920"/>
            <a:ext cx="11340720" cy="731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30000" y="376920"/>
            <a:ext cx="11340720" cy="157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30000" y="2211480"/>
            <a:ext cx="553392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30000" y="5074560"/>
            <a:ext cx="553392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441120" y="2211480"/>
            <a:ext cx="5533920" cy="5481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30000" y="376920"/>
            <a:ext cx="11340720" cy="157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30000" y="2211480"/>
            <a:ext cx="5533920" cy="5481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441120" y="2211480"/>
            <a:ext cx="553392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441120" y="5074560"/>
            <a:ext cx="553392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30000" y="376920"/>
            <a:ext cx="11340720" cy="157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30000" y="2211480"/>
            <a:ext cx="553392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441120" y="2211480"/>
            <a:ext cx="553392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30000" y="5074560"/>
            <a:ext cx="11340720" cy="2614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30000" y="376920"/>
            <a:ext cx="11340720" cy="1577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30000" y="2211480"/>
            <a:ext cx="11340720" cy="5481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 dirty="0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 dirty="0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2052360" y="2637720"/>
            <a:ext cx="10548720" cy="377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1" strike="noStrike" spc="-1" dirty="0">
                <a:solidFill>
                  <a:srgbClr val="000000"/>
                </a:solidFill>
                <a:latin typeface="Lato"/>
                <a:ea typeface="Lato"/>
              </a:rPr>
              <a:t>Zagadnienia</a:t>
            </a:r>
            <a:endParaRPr lang="pl-PL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1" strike="noStrike" spc="-1" dirty="0">
                <a:solidFill>
                  <a:srgbClr val="000000"/>
                </a:solidFill>
                <a:latin typeface="Lato"/>
                <a:ea typeface="Lato"/>
              </a:rPr>
              <a:t>Zagadnienie 1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 dirty="0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Lorem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2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3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4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5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 indent="-359640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50" name="Obraz 1"/>
          <p:cNvPicPr/>
          <p:nvPr/>
        </p:nvPicPr>
        <p:blipFill>
          <a:blip r:embed="rId2"/>
          <a:stretch/>
        </p:blipFill>
        <p:spPr>
          <a:xfrm>
            <a:off x="-396000" y="-11880"/>
            <a:ext cx="13284720" cy="8856360"/>
          </a:xfrm>
          <a:prstGeom prst="rect">
            <a:avLst/>
          </a:prstGeom>
          <a:ln>
            <a:noFill/>
          </a:ln>
        </p:spPr>
      </p:pic>
      <p:sp>
        <p:nvSpPr>
          <p:cNvPr id="51" name="CustomShape 3"/>
          <p:cNvSpPr/>
          <p:nvPr/>
        </p:nvSpPr>
        <p:spPr>
          <a:xfrm>
            <a:off x="2916411" y="2925787"/>
            <a:ext cx="9200516" cy="63368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sz="8000" spc="-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 I Ż Y C K I E</a:t>
            </a:r>
            <a:r>
              <a:rPr lang="pl-PL" sz="5400" spc="-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sz="6600" spc="-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 P O T K A N I 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sz="5100" b="0" strike="noStrike" spc="-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 O W O R O C Z N E</a:t>
            </a:r>
            <a:endParaRPr lang="pl-PL" sz="5100" b="0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2" name="CustomShape 4"/>
          <p:cNvSpPr/>
          <p:nvPr/>
        </p:nvSpPr>
        <p:spPr>
          <a:xfrm>
            <a:off x="1638180" y="7822440"/>
            <a:ext cx="92163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15 stycznia 2018, sala widowiskowa GCK</a:t>
            </a:r>
            <a:endParaRPr lang="pl-PL" sz="2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2052360" y="2637720"/>
            <a:ext cx="10548720" cy="377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1" strike="noStrike" spc="-1">
                <a:solidFill>
                  <a:srgbClr val="000000"/>
                </a:solidFill>
                <a:latin typeface="Lato"/>
                <a:ea typeface="Lato"/>
              </a:rPr>
              <a:t>Zagadnienia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1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2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3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4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5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 indent="-359640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95" name="Obraz 1"/>
          <p:cNvPicPr/>
          <p:nvPr/>
        </p:nvPicPr>
        <p:blipFill>
          <a:blip r:embed="rId2"/>
          <a:stretch/>
        </p:blipFill>
        <p:spPr>
          <a:xfrm>
            <a:off x="-396000" y="-11880"/>
            <a:ext cx="13284720" cy="8856360"/>
          </a:xfrm>
          <a:prstGeom prst="rect">
            <a:avLst/>
          </a:prstGeom>
          <a:ln>
            <a:noFill/>
          </a:ln>
        </p:spPr>
      </p:pic>
      <p:sp>
        <p:nvSpPr>
          <p:cNvPr id="96" name="CustomShape 3"/>
          <p:cNvSpPr/>
          <p:nvPr/>
        </p:nvSpPr>
        <p:spPr>
          <a:xfrm>
            <a:off x="3600720" y="3337920"/>
            <a:ext cx="5583240" cy="307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600" b="0" strike="noStrike" spc="-1">
                <a:solidFill>
                  <a:srgbClr val="FFFFFF"/>
                </a:solidFill>
                <a:latin typeface="Calibri"/>
                <a:ea typeface="DejaVu Sans"/>
              </a:rPr>
              <a:t>NOMINOWANI W KATEGORII</a:t>
            </a:r>
            <a:endParaRPr lang="pl-PL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6000" b="0" strike="noStrike" spc="-1">
                <a:solidFill>
                  <a:srgbClr val="FFFFFF"/>
                </a:solidFill>
                <a:latin typeface="Calibri"/>
                <a:ea typeface="DejaVu Sans"/>
              </a:rPr>
              <a:t>SPORT</a:t>
            </a:r>
            <a:endParaRPr lang="pl-PL" sz="16000" b="0" strike="noStrike" spc="-1">
              <a:latin typeface="Arial"/>
            </a:endParaRPr>
          </a:p>
        </p:txBody>
      </p:sp>
      <p:sp>
        <p:nvSpPr>
          <p:cNvPr id="97" name="CustomShape 4"/>
          <p:cNvSpPr/>
          <p:nvPr/>
        </p:nvSpPr>
        <p:spPr>
          <a:xfrm>
            <a:off x="1638180" y="7822440"/>
            <a:ext cx="92163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NAGRODY ŚWIĘTEGO BRUNONA PATRONA GIŻYCKA</a:t>
            </a:r>
            <a:endParaRPr lang="pl-PL" sz="2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99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100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101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102" name="CustomShape 3"/>
          <p:cNvSpPr/>
          <p:nvPr/>
        </p:nvSpPr>
        <p:spPr>
          <a:xfrm>
            <a:off x="717840" y="2065680"/>
            <a:ext cx="691200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RAFAŁ GRACA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03" name="CustomShape 4"/>
          <p:cNvSpPr/>
          <p:nvPr/>
        </p:nvSpPr>
        <p:spPr>
          <a:xfrm>
            <a:off x="730080" y="2925720"/>
            <a:ext cx="5353920" cy="255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700" b="1" strike="noStrike" spc="-1" dirty="0">
                <a:solidFill>
                  <a:srgbClr val="002060"/>
                </a:solidFill>
                <a:latin typeface="Lato"/>
                <a:ea typeface="Lato"/>
              </a:rPr>
              <a:t>Wieloletni trene</a:t>
            </a:r>
            <a:r>
              <a:rPr lang="pl-PL" sz="2700" b="0" strike="noStrike" spc="-1" dirty="0">
                <a:solidFill>
                  <a:srgbClr val="002060"/>
                </a:solidFill>
                <a:latin typeface="Lato"/>
                <a:ea typeface="Lato"/>
              </a:rPr>
              <a:t>r Giżyckiego Klubu Karate Kyokushin oraz organizator znanych w całym kraju zawodów Karate. </a:t>
            </a:r>
            <a:r>
              <a:rPr lang="pl-PL" sz="2700" b="1" strike="noStrike" spc="-1" dirty="0">
                <a:solidFill>
                  <a:srgbClr val="002060"/>
                </a:solidFill>
                <a:latin typeface="Lato"/>
                <a:ea typeface="Lato"/>
              </a:rPr>
              <a:t>Autorytet sportu i fair play </a:t>
            </a:r>
            <a:r>
              <a:rPr lang="pl-PL" sz="2700" b="0" strike="noStrike" spc="-1" dirty="0">
                <a:solidFill>
                  <a:srgbClr val="002060"/>
                </a:solidFill>
                <a:latin typeface="Lato"/>
                <a:ea typeface="Lato"/>
              </a:rPr>
              <a:t>dla dzieci i młodzieży z Giżycka i okolic.</a:t>
            </a:r>
            <a:endParaRPr lang="pl-PL" sz="2700" b="0" strike="noStrike" spc="-1" dirty="0">
              <a:latin typeface="Arial"/>
            </a:endParaRPr>
          </a:p>
        </p:txBody>
      </p:sp>
      <p:sp>
        <p:nvSpPr>
          <p:cNvPr id="105" name="CustomShape 5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SPORT</a:t>
            </a:r>
            <a:endParaRPr lang="pl-PL" sz="2500" b="0" strike="noStrike" spc="-1">
              <a:latin typeface="Arial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5D145EC-72AC-4B8C-84B0-5D5AD75FA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00" y="2014512"/>
            <a:ext cx="5353920" cy="6231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07" name="Obraz 1"/>
          <p:cNvPicPr/>
          <p:nvPr/>
        </p:nvPicPr>
        <p:blipFill>
          <a:blip r:embed="rId3"/>
          <a:stretch/>
        </p:blipFill>
        <p:spPr>
          <a:xfrm>
            <a:off x="-1044029" y="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108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109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110" name="CustomShape 3"/>
          <p:cNvSpPr/>
          <p:nvPr/>
        </p:nvSpPr>
        <p:spPr>
          <a:xfrm>
            <a:off x="717840" y="2065680"/>
            <a:ext cx="691200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MIROSŁAW LUBAS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11" name="CustomShape 4"/>
          <p:cNvSpPr/>
          <p:nvPr/>
        </p:nvSpPr>
        <p:spPr>
          <a:xfrm>
            <a:off x="730080" y="2925720"/>
            <a:ext cx="4922635" cy="222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7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Prezes i założyciel </a:t>
            </a:r>
            <a:r>
              <a:rPr lang="pl-PL" sz="27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Mazurskiej Akademii Sportowej Mazuria. Dba o </a:t>
            </a:r>
            <a:r>
              <a:rPr lang="pl-PL" sz="27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aktywność sportową dzieci</a:t>
            </a:r>
            <a:r>
              <a:rPr lang="pl-PL" sz="27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 różnym wieku. Organizator wielu akcji sportowych.</a:t>
            </a:r>
          </a:p>
        </p:txBody>
      </p:sp>
      <p:sp>
        <p:nvSpPr>
          <p:cNvPr id="112" name="CustomShape 5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SPORT</a:t>
            </a:r>
            <a:endParaRPr lang="pl-PL" sz="2500" b="0" strike="noStrike" spc="-1">
              <a:latin typeface="Arial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92DE88E-8A52-483B-AAF0-20843CE82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0" y="2163645"/>
            <a:ext cx="5657850" cy="6086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15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116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117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118" name="CustomShape 3"/>
          <p:cNvSpPr/>
          <p:nvPr/>
        </p:nvSpPr>
        <p:spPr>
          <a:xfrm>
            <a:off x="717840" y="2065680"/>
            <a:ext cx="6912000" cy="95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STOWARZYSZENIE KLUB TURYSTYKI ŻEGLARSKIEJ „SZKWAŁ”</a:t>
            </a:r>
            <a:endParaRPr lang="pl-PL" sz="2700" b="0" u="sng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19" name="CustomShape 4"/>
          <p:cNvSpPr/>
          <p:nvPr/>
        </p:nvSpPr>
        <p:spPr>
          <a:xfrm>
            <a:off x="688059" y="3768660"/>
            <a:ext cx="5426691" cy="339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7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Klub działa </a:t>
            </a:r>
            <a:r>
              <a:rPr lang="pl-PL" sz="27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 ponad 40 lat</a:t>
            </a:r>
            <a:r>
              <a:rPr lang="pl-PL" sz="27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pl-PL" sz="27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 6 lat wraz Ekomariną jest organizatorem </a:t>
            </a:r>
            <a:r>
              <a:rPr lang="pl-PL" sz="27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Mistrzostw Polski Jachtów Kabinowych</a:t>
            </a:r>
            <a:r>
              <a:rPr lang="pl-PL" sz="27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Dwukrotnie odznaczony przez miesięcznik „Żagle” nagrodą </a:t>
            </a:r>
            <a:r>
              <a:rPr lang="pl-PL" sz="27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„Blacha Żagle” </a:t>
            </a:r>
            <a:r>
              <a:rPr lang="pl-PL" sz="27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 najlepiej zorganizowane regaty PPJK.</a:t>
            </a:r>
          </a:p>
        </p:txBody>
      </p:sp>
      <p:sp>
        <p:nvSpPr>
          <p:cNvPr id="120" name="CustomShape 5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SPORT</a:t>
            </a:r>
            <a:endParaRPr lang="pl-PL" sz="2500" b="0" strike="noStrike" spc="-1">
              <a:latin typeface="Arial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5E04DBE-7767-41E5-A285-F1F5FFE95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20" y="2952180"/>
            <a:ext cx="50292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23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124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125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717840" y="2065680"/>
            <a:ext cx="691200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ADRIAN MIKULEWICZ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730080" y="3222720"/>
            <a:ext cx="4705920" cy="385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700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Wieloletni </a:t>
            </a:r>
            <a:r>
              <a:rPr lang="pl-PL" sz="2700" b="1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działacz sportowy, trener i zawodnik </a:t>
            </a:r>
            <a:r>
              <a:rPr lang="pl-PL" sz="2700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Klubu Sportu i Sztuk Walk Kempo Full Contact i Kempo Combat. Wyszkolił </a:t>
            </a:r>
            <a:r>
              <a:rPr lang="pl-PL" sz="2700" b="1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ponad 100 zawodników </a:t>
            </a:r>
            <a:r>
              <a:rPr lang="pl-PL" sz="2700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 sztukach Walki Kempo.</a:t>
            </a:r>
            <a:endParaRPr lang="pl-PL" sz="2700" b="0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00000"/>
              </a:lnSpc>
            </a:pPr>
            <a:endParaRPr lang="pl-PL" sz="2800" b="0" strike="noStrike" spc="-1" dirty="0">
              <a:latin typeface="Arial"/>
            </a:endParaRPr>
          </a:p>
        </p:txBody>
      </p:sp>
      <p:sp>
        <p:nvSpPr>
          <p:cNvPr id="128" name="CustomShape 5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SPORT</a:t>
            </a:r>
            <a:endParaRPr lang="pl-PL" sz="2500" b="0" strike="noStrike" spc="-1">
              <a:latin typeface="Arial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15931A5-4974-4AE9-A5FC-4F0DCB91A9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298" y="2022883"/>
            <a:ext cx="4291422" cy="6462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31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132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133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 dirty="0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 dirty="0"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717840" y="2065680"/>
            <a:ext cx="6912000" cy="100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GRZEGORZ KUCIEŃS</a:t>
            </a: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KI (Szkoła kiteboardingu Surf to Fly)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35" name="CustomShape 4"/>
          <p:cNvSpPr/>
          <p:nvPr/>
        </p:nvSpPr>
        <p:spPr>
          <a:xfrm>
            <a:off x="730080" y="3222720"/>
            <a:ext cx="4705920" cy="179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7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Pomysłodawca i organizator </a:t>
            </a:r>
            <a:r>
              <a:rPr lang="pl-PL" sz="27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pierwszego w historii Amatorskiego Pucharu Polski Snowkite 2018. </a:t>
            </a:r>
            <a:r>
              <a:rPr lang="pl-PL" sz="27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Zawodnik Pucharu Polski </a:t>
            </a:r>
            <a:r>
              <a:rPr lang="pl-PL" sz="27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olimpijskim kiteboardingu.</a:t>
            </a:r>
          </a:p>
        </p:txBody>
      </p:sp>
      <p:sp>
        <p:nvSpPr>
          <p:cNvPr id="136" name="CustomShape 5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SPORT</a:t>
            </a:r>
            <a:endParaRPr lang="pl-PL" sz="2500" b="0" strike="noStrike" spc="-1">
              <a:latin typeface="Arial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E8AD71B-DBA2-4D06-8B8C-24139A3E1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00" y="3069360"/>
            <a:ext cx="6475403" cy="43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4E156E-2E72-46FD-90D5-590F33190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6EA20DF-5B34-4A94-B4F7-98D901212B19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" name="Obraz 1">
            <a:extLst>
              <a:ext uri="{FF2B5EF4-FFF2-40B4-BE49-F238E27FC236}">
                <a16:creationId xmlns:a16="http://schemas.microsoft.com/office/drawing/2014/main" id="{9050F5DA-BE9B-46B1-8F62-A7E6EA1DCCB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sp>
        <p:nvSpPr>
          <p:cNvPr id="20" name="CustomShape 1">
            <a:extLst>
              <a:ext uri="{FF2B5EF4-FFF2-40B4-BE49-F238E27FC236}">
                <a16:creationId xmlns:a16="http://schemas.microsoft.com/office/drawing/2014/main" id="{4494C6FC-10DA-42B3-9366-FCB3238904A7}"/>
              </a:ext>
            </a:extLst>
          </p:cNvPr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21" name="Obraz 1">
            <a:extLst>
              <a:ext uri="{FF2B5EF4-FFF2-40B4-BE49-F238E27FC236}">
                <a16:creationId xmlns:a16="http://schemas.microsoft.com/office/drawing/2014/main" id="{6FC1291D-CE9D-45F7-A1BE-5254D51E004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058040" y="-95544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22" name="Obraz 5">
            <a:extLst>
              <a:ext uri="{FF2B5EF4-FFF2-40B4-BE49-F238E27FC236}">
                <a16:creationId xmlns:a16="http://schemas.microsoft.com/office/drawing/2014/main" id="{4F215D14-814B-4D2C-B2ED-2EA3C082DD4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23" name="CustomShape 2">
            <a:extLst>
              <a:ext uri="{FF2B5EF4-FFF2-40B4-BE49-F238E27FC236}">
                <a16:creationId xmlns:a16="http://schemas.microsoft.com/office/drawing/2014/main" id="{05FE17DD-4E68-4835-845C-65C07D29A8BF}"/>
              </a:ext>
            </a:extLst>
          </p:cNvPr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 dirty="0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 dirty="0">
              <a:latin typeface="Arial"/>
            </a:endParaRPr>
          </a:p>
        </p:txBody>
      </p:sp>
      <p:sp>
        <p:nvSpPr>
          <p:cNvPr id="24" name="CustomShape 3">
            <a:extLst>
              <a:ext uri="{FF2B5EF4-FFF2-40B4-BE49-F238E27FC236}">
                <a16:creationId xmlns:a16="http://schemas.microsoft.com/office/drawing/2014/main" id="{99E3B1F7-0514-4148-8E73-C6CB656CD8F7}"/>
              </a:ext>
            </a:extLst>
          </p:cNvPr>
          <p:cNvSpPr/>
          <p:nvPr/>
        </p:nvSpPr>
        <p:spPr>
          <a:xfrm>
            <a:off x="717840" y="2065680"/>
            <a:ext cx="6912000" cy="100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SHORT TRACK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5" name="CustomShape 4">
            <a:extLst>
              <a:ext uri="{FF2B5EF4-FFF2-40B4-BE49-F238E27FC236}">
                <a16:creationId xmlns:a16="http://schemas.microsoft.com/office/drawing/2014/main" id="{343F9B9F-95A5-4001-BE48-10402A307A34}"/>
              </a:ext>
            </a:extLst>
          </p:cNvPr>
          <p:cNvSpPr/>
          <p:nvPr/>
        </p:nvSpPr>
        <p:spPr>
          <a:xfrm>
            <a:off x="730080" y="3222720"/>
            <a:ext cx="4705920" cy="179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700" b="1" strike="noStrike" spc="-1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aaaaaaaaaaa</a:t>
            </a:r>
            <a:endParaRPr lang="pl-PL" sz="2700" b="0" strike="noStrike" spc="-1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CustomShape 5">
            <a:extLst>
              <a:ext uri="{FF2B5EF4-FFF2-40B4-BE49-F238E27FC236}">
                <a16:creationId xmlns:a16="http://schemas.microsoft.com/office/drawing/2014/main" id="{23DE241B-112A-4278-B911-F3A3B9D55125}"/>
              </a:ext>
            </a:extLst>
          </p:cNvPr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SPORT</a:t>
            </a:r>
            <a:endParaRPr lang="pl-PL" sz="25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468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C97B71-E157-4859-AB0E-2A74F17F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31AF52F-D166-407B-A51D-4E4115422577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1">
            <a:extLst>
              <a:ext uri="{FF2B5EF4-FFF2-40B4-BE49-F238E27FC236}">
                <a16:creationId xmlns:a16="http://schemas.microsoft.com/office/drawing/2014/main" id="{C07CAAFA-98E0-4A37-A75B-3E28E2A839C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058040" y="-95544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11" name="Obraz 1">
            <a:extLst>
              <a:ext uri="{FF2B5EF4-FFF2-40B4-BE49-F238E27FC236}">
                <a16:creationId xmlns:a16="http://schemas.microsoft.com/office/drawing/2014/main" id="{666A1403-C549-4928-8E7B-9E4F19A10AF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C8E4A556-7D7C-4B30-8B59-CDF49523BC5E}"/>
              </a:ext>
            </a:extLst>
          </p:cNvPr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3" name="Obraz 1">
            <a:extLst>
              <a:ext uri="{FF2B5EF4-FFF2-40B4-BE49-F238E27FC236}">
                <a16:creationId xmlns:a16="http://schemas.microsoft.com/office/drawing/2014/main" id="{A899879A-6CF4-4771-9F01-CC5CDB2128F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058040" y="-95544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14" name="Obraz 5">
            <a:extLst>
              <a:ext uri="{FF2B5EF4-FFF2-40B4-BE49-F238E27FC236}">
                <a16:creationId xmlns:a16="http://schemas.microsoft.com/office/drawing/2014/main" id="{61452524-9340-4794-A1AC-D48A401E860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15" name="CustomShape 2">
            <a:extLst>
              <a:ext uri="{FF2B5EF4-FFF2-40B4-BE49-F238E27FC236}">
                <a16:creationId xmlns:a16="http://schemas.microsoft.com/office/drawing/2014/main" id="{E897855F-40DB-476B-B9CB-51D9B1338D38}"/>
              </a:ext>
            </a:extLst>
          </p:cNvPr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 dirty="0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 dirty="0">
              <a:latin typeface="Arial"/>
            </a:endParaRPr>
          </a:p>
        </p:txBody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33303021-5A14-49A6-9B48-7E78378657F4}"/>
              </a:ext>
            </a:extLst>
          </p:cNvPr>
          <p:cNvSpPr/>
          <p:nvPr/>
        </p:nvSpPr>
        <p:spPr>
          <a:xfrm>
            <a:off x="717840" y="2065680"/>
            <a:ext cx="6912000" cy="100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JAKUB KOCHANOWSKI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7F29B6E8-1264-4F9B-8E3A-05EF556D3884}"/>
              </a:ext>
            </a:extLst>
          </p:cNvPr>
          <p:cNvSpPr/>
          <p:nvPr/>
        </p:nvSpPr>
        <p:spPr>
          <a:xfrm>
            <a:off x="730080" y="3222720"/>
            <a:ext cx="4705920" cy="179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700" b="1" strike="noStrike" spc="-1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aaaaaaaaaaa</a:t>
            </a:r>
            <a:endParaRPr lang="pl-PL" sz="2700" b="0" strike="noStrike" spc="-1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CustomShape 5">
            <a:extLst>
              <a:ext uri="{FF2B5EF4-FFF2-40B4-BE49-F238E27FC236}">
                <a16:creationId xmlns:a16="http://schemas.microsoft.com/office/drawing/2014/main" id="{C1D5EF04-C0BC-48D2-B07D-159361852BE9}"/>
              </a:ext>
            </a:extLst>
          </p:cNvPr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SPORT</a:t>
            </a:r>
            <a:endParaRPr lang="pl-PL" sz="25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1076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630000" y="378360"/>
            <a:ext cx="11340720" cy="157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9" name="Symbol zastępczy zawartości 5"/>
          <p:cNvPicPr/>
          <p:nvPr/>
        </p:nvPicPr>
        <p:blipFill>
          <a:blip r:embed="rId2"/>
          <a:stretch/>
        </p:blipFill>
        <p:spPr>
          <a:xfrm>
            <a:off x="-20880" y="0"/>
            <a:ext cx="13227120" cy="8829720"/>
          </a:xfrm>
          <a:prstGeom prst="rect">
            <a:avLst/>
          </a:prstGeom>
          <a:ln>
            <a:noFill/>
          </a:ln>
        </p:spPr>
      </p:pic>
      <p:pic>
        <p:nvPicPr>
          <p:cNvPr id="140" name="Obraz 4"/>
          <p:cNvPicPr/>
          <p:nvPr/>
        </p:nvPicPr>
        <p:blipFill>
          <a:blip r:embed="rId3"/>
          <a:stretch/>
        </p:blipFill>
        <p:spPr>
          <a:xfrm>
            <a:off x="1026108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141" name="CustomShape 2"/>
          <p:cNvSpPr/>
          <p:nvPr/>
        </p:nvSpPr>
        <p:spPr>
          <a:xfrm>
            <a:off x="1339200" y="1557360"/>
            <a:ext cx="3869640" cy="536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63000" rIns="126000" bIns="63000"/>
          <a:lstStyle/>
          <a:p>
            <a:pPr algn="just">
              <a:lnSpc>
                <a:spcPct val="100000"/>
              </a:lnSpc>
            </a:pPr>
            <a:r>
              <a:rPr lang="pl-PL" sz="5000" b="0" strike="noStrike" spc="-1" dirty="0">
                <a:solidFill>
                  <a:srgbClr val="582A04"/>
                </a:solidFill>
                <a:latin typeface="Lato"/>
                <a:ea typeface="Lato"/>
              </a:rPr>
              <a:t>PLEBISCYT</a:t>
            </a:r>
            <a:endParaRPr lang="pl-PL" sz="5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5000" b="0" strike="noStrike" spc="-1" dirty="0">
                <a:solidFill>
                  <a:srgbClr val="376092"/>
                </a:solidFill>
                <a:latin typeface="Lato"/>
                <a:ea typeface="Lato"/>
              </a:rPr>
              <a:t>NAGRODY ŚWIĘTEGO BRUNONA</a:t>
            </a:r>
            <a:endParaRPr lang="pl-PL" sz="5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2800" b="0" strike="noStrike" spc="-1" dirty="0">
                <a:solidFill>
                  <a:srgbClr val="582A04"/>
                </a:solidFill>
                <a:latin typeface="Lato"/>
                <a:ea typeface="Lato"/>
              </a:rPr>
              <a:t>PATRONA GIŻYCKA</a:t>
            </a:r>
            <a:endParaRPr lang="pl-PL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11600" b="0" strike="noStrike" spc="-1" dirty="0">
                <a:solidFill>
                  <a:srgbClr val="582A04"/>
                </a:solidFill>
                <a:latin typeface="Lato"/>
                <a:ea typeface="Lato"/>
              </a:rPr>
              <a:t>2019</a:t>
            </a:r>
            <a:endParaRPr lang="pl-PL" sz="11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Obraz 9"/>
          <p:cNvPicPr/>
          <p:nvPr/>
        </p:nvPicPr>
        <p:blipFill>
          <a:blip r:embed="rId2"/>
          <a:stretch/>
        </p:blipFill>
        <p:spPr>
          <a:xfrm>
            <a:off x="-396000" y="-26640"/>
            <a:ext cx="13248720" cy="8832240"/>
          </a:xfrm>
          <a:prstGeom prst="rect">
            <a:avLst/>
          </a:prstGeom>
          <a:ln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3875400" y="765720"/>
            <a:ext cx="4492080" cy="210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8800" b="0" strike="noStrike" spc="-1">
                <a:solidFill>
                  <a:srgbClr val="FFFFFF"/>
                </a:solidFill>
                <a:latin typeface="Calibri"/>
                <a:ea typeface="DejaVu Sans"/>
              </a:rPr>
              <a:t>LAUREAT </a:t>
            </a:r>
            <a:endParaRPr lang="pl-PL" sz="8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KATEGORII SPORT</a:t>
            </a:r>
            <a:endParaRPr lang="pl-PL" sz="4400" b="0" strike="noStrike" spc="-1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684180" y="3835800"/>
            <a:ext cx="11088360" cy="109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5400" b="1" spc="-1" dirty="0">
                <a:solidFill>
                  <a:srgbClr val="492303"/>
                </a:solidFill>
                <a:latin typeface="Lato"/>
                <a:ea typeface="Lato"/>
              </a:rPr>
              <a:t>SHORT TRACK</a:t>
            </a:r>
            <a:endParaRPr lang="pl-PL" sz="5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630000" y="378360"/>
            <a:ext cx="11340720" cy="157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" name="Symbol zastępczy zawartości 5"/>
          <p:cNvPicPr/>
          <p:nvPr/>
        </p:nvPicPr>
        <p:blipFill>
          <a:blip r:embed="rId2"/>
          <a:stretch/>
        </p:blipFill>
        <p:spPr>
          <a:xfrm>
            <a:off x="-20880" y="0"/>
            <a:ext cx="13227120" cy="8829720"/>
          </a:xfrm>
          <a:prstGeom prst="rect">
            <a:avLst/>
          </a:prstGeom>
          <a:ln>
            <a:noFill/>
          </a:ln>
        </p:spPr>
      </p:pic>
      <p:pic>
        <p:nvPicPr>
          <p:cNvPr id="46" name="Obraz 4"/>
          <p:cNvPicPr/>
          <p:nvPr/>
        </p:nvPicPr>
        <p:blipFill>
          <a:blip r:embed="rId3"/>
          <a:stretch/>
        </p:blipFill>
        <p:spPr>
          <a:xfrm>
            <a:off x="1026108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47" name="CustomShape 2"/>
          <p:cNvSpPr/>
          <p:nvPr/>
        </p:nvSpPr>
        <p:spPr>
          <a:xfrm>
            <a:off x="1339200" y="1557360"/>
            <a:ext cx="3869640" cy="536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63000" rIns="126000" bIns="63000"/>
          <a:lstStyle/>
          <a:p>
            <a:pPr algn="just">
              <a:lnSpc>
                <a:spcPct val="100000"/>
              </a:lnSpc>
            </a:pPr>
            <a:r>
              <a:rPr lang="pl-PL" sz="5000" b="0" strike="noStrike" spc="-1" dirty="0">
                <a:solidFill>
                  <a:srgbClr val="582A04"/>
                </a:solidFill>
                <a:latin typeface="Lato"/>
                <a:ea typeface="Lato"/>
              </a:rPr>
              <a:t>PLEBISCYT</a:t>
            </a:r>
            <a:endParaRPr lang="pl-PL" sz="5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5000" b="0" strike="noStrike" spc="-1" dirty="0">
                <a:solidFill>
                  <a:srgbClr val="376092"/>
                </a:solidFill>
                <a:latin typeface="Lato"/>
                <a:ea typeface="Lato"/>
              </a:rPr>
              <a:t>NAGRODY ŚWIĘTEGO BRUNONA</a:t>
            </a:r>
            <a:endParaRPr lang="pl-PL" sz="5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2800" b="0" strike="noStrike" spc="-1" dirty="0">
                <a:solidFill>
                  <a:srgbClr val="582A04"/>
                </a:solidFill>
                <a:latin typeface="Lato"/>
                <a:ea typeface="Lato"/>
              </a:rPr>
              <a:t>PATRONA GIŻYCKA</a:t>
            </a:r>
            <a:endParaRPr lang="pl-PL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11600" b="0" strike="noStrike" spc="-1" dirty="0">
                <a:solidFill>
                  <a:srgbClr val="582A04"/>
                </a:solidFill>
                <a:latin typeface="Lato"/>
                <a:ea typeface="Lato"/>
              </a:rPr>
              <a:t>2019</a:t>
            </a:r>
            <a:endParaRPr lang="pl-PL" sz="11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2052360" y="2637720"/>
            <a:ext cx="10548720" cy="377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1" strike="noStrike" spc="-1">
                <a:solidFill>
                  <a:srgbClr val="000000"/>
                </a:solidFill>
                <a:latin typeface="Lato"/>
                <a:ea typeface="Lato"/>
              </a:rPr>
              <a:t>Zagadnienia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1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2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3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4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5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 indent="-359640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147" name="Obraz 1"/>
          <p:cNvPicPr/>
          <p:nvPr/>
        </p:nvPicPr>
        <p:blipFill>
          <a:blip r:embed="rId2"/>
          <a:stretch/>
        </p:blipFill>
        <p:spPr>
          <a:xfrm>
            <a:off x="-396000" y="-11880"/>
            <a:ext cx="13284720" cy="8856360"/>
          </a:xfrm>
          <a:prstGeom prst="rect">
            <a:avLst/>
          </a:prstGeom>
          <a:ln>
            <a:noFill/>
          </a:ln>
        </p:spPr>
      </p:pic>
      <p:sp>
        <p:nvSpPr>
          <p:cNvPr id="148" name="CustomShape 3"/>
          <p:cNvSpPr/>
          <p:nvPr/>
        </p:nvSpPr>
        <p:spPr>
          <a:xfrm>
            <a:off x="3497040" y="3337920"/>
            <a:ext cx="5590800" cy="176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600" b="0" strike="noStrike" spc="-1">
                <a:solidFill>
                  <a:srgbClr val="FFFFFF"/>
                </a:solidFill>
                <a:latin typeface="Calibri"/>
                <a:ea typeface="DejaVu Sans"/>
              </a:rPr>
              <a:t>NOMINOWANI W KATEGORII</a:t>
            </a:r>
            <a:endParaRPr lang="pl-PL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7400" b="0" strike="noStrike" spc="-1">
                <a:solidFill>
                  <a:srgbClr val="FFFFFF"/>
                </a:solidFill>
                <a:latin typeface="Calibri"/>
                <a:ea typeface="DejaVu Sans"/>
              </a:rPr>
              <a:t>GOSPODARKA</a:t>
            </a:r>
            <a:endParaRPr lang="pl-PL" sz="7400" b="0" strike="noStrike" spc="-1">
              <a:latin typeface="Arial"/>
            </a:endParaRPr>
          </a:p>
        </p:txBody>
      </p:sp>
      <p:sp>
        <p:nvSpPr>
          <p:cNvPr id="149" name="CustomShape 4"/>
          <p:cNvSpPr/>
          <p:nvPr/>
        </p:nvSpPr>
        <p:spPr>
          <a:xfrm>
            <a:off x="1684260" y="7822440"/>
            <a:ext cx="92163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NAGRODY ŚWIĘTEGO BRUNONA PATRONA GIŻYCKA</a:t>
            </a:r>
            <a:endParaRPr lang="pl-PL" sz="2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51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152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153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717840" y="2065680"/>
            <a:ext cx="691200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RADOSŁAW NARWOJSZ (Prescot)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730079" y="3222720"/>
            <a:ext cx="5426692" cy="344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7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Firma Prescot </a:t>
            </a:r>
            <a:r>
              <a:rPr lang="pl-PL" sz="27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stale i dynamicznie się rozwija.</a:t>
            </a:r>
            <a:r>
              <a:rPr lang="pl-PL" sz="27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Obecnie prowadzone są dwie inwestycje na terenie dzielnicy przemysłowo – składowej, powstają hale produkcyjne i montażowe wraz z lądowiskiem dla helikopterów.</a:t>
            </a:r>
            <a:endParaRPr lang="pl-PL" sz="2700" b="0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6" name="CustomShape 5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Lato"/>
              </a:rPr>
              <a:t>Kategoria GOSPODARKA</a:t>
            </a:r>
            <a:endParaRPr lang="pl-PL" sz="2500" b="0" strike="noStrike" spc="-1" dirty="0">
              <a:latin typeface="Arial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5F13546-1C3C-4464-843F-EB277D76E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540" y="2734889"/>
            <a:ext cx="47625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 dirty="0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 dirty="0">
              <a:latin typeface="Arial"/>
            </a:endParaRPr>
          </a:p>
        </p:txBody>
      </p:sp>
      <p:pic>
        <p:nvPicPr>
          <p:cNvPr id="159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160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161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 dirty="0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 dirty="0">
              <a:latin typeface="Arial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717840" y="2065680"/>
            <a:ext cx="691200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MARZANNA i WACŁAW KIEZIKOWIE</a:t>
            </a:r>
          </a:p>
          <a:p>
            <a:pPr>
              <a:lnSpc>
                <a:spcPct val="100000"/>
              </a:lnSpc>
            </a:pPr>
            <a:r>
              <a:rPr lang="pl-PL" sz="3000" b="1" u="sng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Firma rodzinna Mark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63" name="CustomShape 4"/>
          <p:cNvSpPr/>
          <p:nvPr/>
        </p:nvSpPr>
        <p:spPr>
          <a:xfrm>
            <a:off x="730080" y="3222720"/>
            <a:ext cx="5570707" cy="307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700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Twórcy marki </a:t>
            </a:r>
            <a:r>
              <a:rPr lang="pl-PL" sz="2700" b="1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Mazurski Sękacz </a:t>
            </a:r>
            <a:r>
              <a:rPr lang="pl-PL" sz="2700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oraz innych produktów „</a:t>
            </a:r>
            <a:r>
              <a:rPr lang="pl-PL" sz="2700" spc="-1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</a:t>
            </a:r>
            <a:r>
              <a:rPr lang="pl-PL" sz="2700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”, znanych w całej Polsce, cechujących się wysoką jakością</a:t>
            </a:r>
            <a:r>
              <a:rPr lang="pl-PL" sz="2400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pl-PL" sz="2400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4" name="CustomShape 5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Lato"/>
              </a:rPr>
              <a:t>Kategoria GOSPODARKA</a:t>
            </a:r>
            <a:endParaRPr lang="pl-PL" sz="2500" b="0" strike="noStrike" spc="-1" dirty="0">
              <a:latin typeface="Arial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D568F366-814D-45A3-91D4-755002E85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6406" y="1943564"/>
            <a:ext cx="4457107" cy="6303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 dirty="0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 dirty="0">
              <a:latin typeface="Arial"/>
            </a:endParaRPr>
          </a:p>
        </p:txBody>
      </p:sp>
      <p:pic>
        <p:nvPicPr>
          <p:cNvPr id="167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168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169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 dirty="0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 dirty="0"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717840" y="2065680"/>
            <a:ext cx="6912000" cy="145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INEX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71" name="CustomShape 4"/>
          <p:cNvSpPr/>
          <p:nvPr/>
        </p:nvSpPr>
        <p:spPr>
          <a:xfrm>
            <a:off x="730080" y="3322456"/>
            <a:ext cx="506592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7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Jedna z </a:t>
            </a:r>
            <a:r>
              <a:rPr lang="pl-PL" sz="27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największych Polskich firm</a:t>
            </a:r>
            <a:r>
              <a:rPr lang="pl-PL" sz="27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 branży </a:t>
            </a:r>
            <a:r>
              <a:rPr lang="pl-PL" sz="27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leków weterynaryjnych</a:t>
            </a:r>
            <a:r>
              <a:rPr lang="pl-PL" sz="27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prowadzi sprzedaż na wszystkich kontynentach.</a:t>
            </a:r>
            <a:endParaRPr lang="pl-PL" sz="2700" b="0" strike="noStrike" spc="-1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2" name="CustomShape 5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Lato"/>
              </a:rPr>
              <a:t>Kategoria GOSPODARKA</a:t>
            </a:r>
            <a:endParaRPr lang="pl-PL" sz="2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630000" y="378360"/>
            <a:ext cx="11340720" cy="157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6" name="Symbol zastępczy zawartości 5"/>
          <p:cNvPicPr/>
          <p:nvPr/>
        </p:nvPicPr>
        <p:blipFill>
          <a:blip r:embed="rId2"/>
          <a:stretch/>
        </p:blipFill>
        <p:spPr>
          <a:xfrm>
            <a:off x="-20880" y="0"/>
            <a:ext cx="13227120" cy="8829720"/>
          </a:xfrm>
          <a:prstGeom prst="rect">
            <a:avLst/>
          </a:prstGeom>
          <a:ln>
            <a:noFill/>
          </a:ln>
        </p:spPr>
      </p:pic>
      <p:pic>
        <p:nvPicPr>
          <p:cNvPr id="177" name="Obraz 4"/>
          <p:cNvPicPr/>
          <p:nvPr/>
        </p:nvPicPr>
        <p:blipFill>
          <a:blip r:embed="rId3"/>
          <a:stretch/>
        </p:blipFill>
        <p:spPr>
          <a:xfrm>
            <a:off x="1026108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178" name="CustomShape 2"/>
          <p:cNvSpPr/>
          <p:nvPr/>
        </p:nvSpPr>
        <p:spPr>
          <a:xfrm>
            <a:off x="1339200" y="1557360"/>
            <a:ext cx="3869640" cy="536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63000" rIns="126000" bIns="63000"/>
          <a:lstStyle/>
          <a:p>
            <a:pPr algn="just">
              <a:lnSpc>
                <a:spcPct val="100000"/>
              </a:lnSpc>
            </a:pPr>
            <a:r>
              <a:rPr lang="pl-PL" sz="5000" b="0" strike="noStrike" spc="-1" dirty="0">
                <a:solidFill>
                  <a:srgbClr val="582A04"/>
                </a:solidFill>
                <a:latin typeface="Lato"/>
                <a:ea typeface="Lato"/>
              </a:rPr>
              <a:t>PLEBISCYT</a:t>
            </a:r>
            <a:endParaRPr lang="pl-PL" sz="5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5000" b="0" strike="noStrike" spc="-1" dirty="0">
                <a:solidFill>
                  <a:srgbClr val="376092"/>
                </a:solidFill>
                <a:latin typeface="Lato"/>
                <a:ea typeface="Lato"/>
              </a:rPr>
              <a:t>NAGRODY ŚWIĘTEGO BRUNONA</a:t>
            </a:r>
            <a:endParaRPr lang="pl-PL" sz="5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2800" b="0" strike="noStrike" spc="-1" dirty="0">
                <a:solidFill>
                  <a:srgbClr val="582A04"/>
                </a:solidFill>
                <a:latin typeface="Lato"/>
                <a:ea typeface="Lato"/>
              </a:rPr>
              <a:t>PATRONA GIŻYCKA</a:t>
            </a:r>
            <a:endParaRPr lang="pl-PL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11600" b="0" strike="noStrike" spc="-1" dirty="0">
                <a:solidFill>
                  <a:srgbClr val="582A04"/>
                </a:solidFill>
                <a:latin typeface="Lato"/>
                <a:ea typeface="Lato"/>
              </a:rPr>
              <a:t>2019</a:t>
            </a:r>
            <a:endParaRPr lang="pl-PL" sz="11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Obraz 9"/>
          <p:cNvPicPr/>
          <p:nvPr/>
        </p:nvPicPr>
        <p:blipFill>
          <a:blip r:embed="rId2"/>
          <a:stretch/>
        </p:blipFill>
        <p:spPr>
          <a:xfrm>
            <a:off x="-396000" y="-26640"/>
            <a:ext cx="13248720" cy="8832240"/>
          </a:xfrm>
          <a:prstGeom prst="rect">
            <a:avLst/>
          </a:prstGeom>
          <a:ln>
            <a:noFill/>
          </a:ln>
        </p:spPr>
      </p:pic>
      <p:sp>
        <p:nvSpPr>
          <p:cNvPr id="180" name="CustomShape 1"/>
          <p:cNvSpPr/>
          <p:nvPr/>
        </p:nvSpPr>
        <p:spPr>
          <a:xfrm>
            <a:off x="3875400" y="765720"/>
            <a:ext cx="4492080" cy="188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8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LAUREAT </a:t>
            </a:r>
            <a:endParaRPr lang="pl-PL" sz="8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3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KATEGORII GOSPODARKA</a:t>
            </a:r>
            <a:endParaRPr lang="pl-PL" sz="3000" b="0" strike="noStrike" spc="-1" dirty="0"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684180" y="3835800"/>
            <a:ext cx="11088360" cy="109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5400" b="1" strike="noStrike" spc="-1" dirty="0">
                <a:solidFill>
                  <a:srgbClr val="492303"/>
                </a:solidFill>
                <a:latin typeface="Lato"/>
                <a:ea typeface="Lato"/>
              </a:rPr>
              <a:t>MARZANNA I WACŁAW KIEZIKOWIE</a:t>
            </a:r>
            <a:endParaRPr lang="pl-PL" sz="5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 dirty="0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 dirty="0"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2052360" y="2637720"/>
            <a:ext cx="10548720" cy="377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1" strike="noStrike" spc="-1" dirty="0">
                <a:solidFill>
                  <a:srgbClr val="000000"/>
                </a:solidFill>
                <a:latin typeface="Lato"/>
                <a:ea typeface="Lato"/>
              </a:rPr>
              <a:t>Zagadnienia</a:t>
            </a:r>
            <a:endParaRPr lang="pl-PL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1" strike="noStrike" spc="-1" dirty="0">
                <a:solidFill>
                  <a:srgbClr val="000000"/>
                </a:solidFill>
                <a:latin typeface="Lato"/>
                <a:ea typeface="Lato"/>
              </a:rPr>
              <a:t>Zagadnienie 1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 dirty="0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Lorem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Ipsum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 jest tekstem stosowanym jako przykładowy wypełniacz</a:t>
            </a:r>
            <a:endParaRPr lang="pl-PL" sz="1800" b="0" strike="noStrike" spc="-1" dirty="0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 dirty="0">
                <a:solidFill>
                  <a:srgbClr val="000000"/>
                </a:solidFill>
                <a:latin typeface="Lato"/>
                <a:ea typeface="Lato"/>
              </a:rPr>
              <a:t>Zagadnienie 2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 dirty="0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Lorem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Ipsum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 jest tekstem stosowanym jako przykładowy wypełniacz</a:t>
            </a:r>
            <a:endParaRPr lang="pl-PL" sz="1800" b="0" strike="noStrike" spc="-1" dirty="0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 dirty="0">
                <a:solidFill>
                  <a:srgbClr val="000000"/>
                </a:solidFill>
                <a:latin typeface="Lato"/>
                <a:ea typeface="Lato"/>
              </a:rPr>
              <a:t>Zagadnienie 3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 dirty="0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Lorem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Ipsum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 jest tekstem stosowanym jako przykładowy wypełniacz</a:t>
            </a:r>
            <a:endParaRPr lang="pl-PL" sz="1800" b="0" strike="noStrike" spc="-1" dirty="0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 dirty="0">
                <a:solidFill>
                  <a:srgbClr val="000000"/>
                </a:solidFill>
                <a:latin typeface="Lato"/>
                <a:ea typeface="Lato"/>
              </a:rPr>
              <a:t>Zagadnienie 4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 dirty="0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Lorem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Ipsum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 jest tekstem stosowanym jako przykładowy wypełniacz</a:t>
            </a:r>
            <a:endParaRPr lang="pl-PL" sz="1800" b="0" strike="noStrike" spc="-1" dirty="0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 dirty="0">
                <a:solidFill>
                  <a:srgbClr val="000000"/>
                </a:solidFill>
                <a:latin typeface="Lato"/>
                <a:ea typeface="Lato"/>
              </a:rPr>
              <a:t>Zagadnienie 5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 dirty="0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Lorem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 </a:t>
            </a:r>
            <a:r>
              <a:rPr lang="pl-PL" sz="1800" b="0" strike="noStrike" spc="-1" dirty="0" err="1">
                <a:solidFill>
                  <a:srgbClr val="000000"/>
                </a:solidFill>
                <a:latin typeface="Lato"/>
                <a:ea typeface="Lato"/>
              </a:rPr>
              <a:t>Ipsum</a:t>
            </a:r>
            <a:r>
              <a:rPr lang="pl-PL" sz="1800" b="0" strike="noStrike" spc="-1" dirty="0">
                <a:solidFill>
                  <a:srgbClr val="000000"/>
                </a:solidFill>
                <a:latin typeface="Lato"/>
                <a:ea typeface="Lato"/>
              </a:rPr>
              <a:t> jest tekstem stosowanym jako przykładowy wypełniacz</a:t>
            </a:r>
            <a:endParaRPr lang="pl-PL" sz="1800" b="0" strike="noStrike" spc="-1" dirty="0">
              <a:latin typeface="Arial"/>
            </a:endParaRPr>
          </a:p>
          <a:p>
            <a:pPr marL="360360" indent="-359640">
              <a:lnSpc>
                <a:spcPct val="100000"/>
              </a:lnSpc>
            </a:pPr>
            <a:endParaRPr lang="pl-PL" sz="1800" b="0" strike="noStrike" spc="-1" dirty="0">
              <a:latin typeface="Arial"/>
            </a:endParaRPr>
          </a:p>
        </p:txBody>
      </p:sp>
      <p:pic>
        <p:nvPicPr>
          <p:cNvPr id="184" name="Obraz 1"/>
          <p:cNvPicPr/>
          <p:nvPr/>
        </p:nvPicPr>
        <p:blipFill>
          <a:blip r:embed="rId2"/>
          <a:stretch/>
        </p:blipFill>
        <p:spPr>
          <a:xfrm>
            <a:off x="-396000" y="-11880"/>
            <a:ext cx="13284720" cy="8856360"/>
          </a:xfrm>
          <a:prstGeom prst="rect">
            <a:avLst/>
          </a:prstGeom>
          <a:ln>
            <a:noFill/>
          </a:ln>
        </p:spPr>
      </p:pic>
      <p:sp>
        <p:nvSpPr>
          <p:cNvPr id="185" name="CustomShape 3"/>
          <p:cNvSpPr/>
          <p:nvPr/>
        </p:nvSpPr>
        <p:spPr>
          <a:xfrm>
            <a:off x="3499200" y="3337920"/>
            <a:ext cx="5628960" cy="20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600" b="0" strike="noStrike" spc="-1">
                <a:solidFill>
                  <a:srgbClr val="FFFFFF"/>
                </a:solidFill>
                <a:latin typeface="Calibri"/>
                <a:ea typeface="DejaVu Sans"/>
              </a:rPr>
              <a:t>NOMINOWANI W KATEGORII</a:t>
            </a:r>
            <a:endParaRPr lang="pl-PL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9200" b="0" strike="noStrike" spc="-1">
                <a:solidFill>
                  <a:srgbClr val="FFFFFF"/>
                </a:solidFill>
                <a:latin typeface="Calibri"/>
                <a:ea typeface="DejaVu Sans"/>
              </a:rPr>
              <a:t>TURYSTYKA</a:t>
            </a:r>
            <a:endParaRPr lang="pl-PL" sz="9200" b="0" strike="noStrike" spc="-1">
              <a:latin typeface="Arial"/>
            </a:endParaRPr>
          </a:p>
        </p:txBody>
      </p:sp>
      <p:sp>
        <p:nvSpPr>
          <p:cNvPr id="186" name="CustomShape 4"/>
          <p:cNvSpPr/>
          <p:nvPr/>
        </p:nvSpPr>
        <p:spPr>
          <a:xfrm>
            <a:off x="1638180" y="7822440"/>
            <a:ext cx="92163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NAGRODY ŚWIĘTEGO BRUNONA PATRONA GIŻYCKA</a:t>
            </a:r>
            <a:endParaRPr lang="pl-PL" sz="2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88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189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190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717840" y="2065680"/>
            <a:ext cx="6912000" cy="100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CENTRUM MAZUR</a:t>
            </a:r>
          </a:p>
          <a:p>
            <a:pPr>
              <a:lnSpc>
                <a:spcPct val="100000"/>
              </a:lnSpc>
            </a:pPr>
            <a:r>
              <a:rPr lang="pl-PL" sz="3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Władysław </a:t>
            </a:r>
            <a:r>
              <a:rPr lang="pl-PL" sz="3000" b="1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Matwij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730080" y="3222720"/>
            <a:ext cx="5497920" cy="265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8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Wieloletnia działalność w </a:t>
            </a:r>
            <a:r>
              <a:rPr lang="pl-PL" sz="28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giżyckiej turystyce</a:t>
            </a:r>
            <a:r>
              <a:rPr lang="pl-PL" sz="28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pl-PL" sz="28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Włączanie się w organizację wielu ważnych dla miasta wydarzeń m.in. koncertów organowych i Mazury </a:t>
            </a:r>
            <a:r>
              <a:rPr lang="pl-PL" sz="28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</a:t>
            </a:r>
            <a:r>
              <a:rPr lang="pl-PL" sz="28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Show.</a:t>
            </a:r>
            <a:endParaRPr lang="pl-PL" sz="2800" b="0" strike="noStrike" spc="-1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3" name="CustomShape 5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TURYSTYKA</a:t>
            </a:r>
            <a:endParaRPr lang="pl-PL" sz="2500" b="0" strike="noStrike" spc="-1">
              <a:latin typeface="Arial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3CCACF0-B3D1-4C2C-848D-24C3038DB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03" y="2562247"/>
            <a:ext cx="5691759" cy="3794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96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197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198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199" name="CustomShape 3"/>
          <p:cNvSpPr/>
          <p:nvPr/>
        </p:nvSpPr>
        <p:spPr>
          <a:xfrm>
            <a:off x="717840" y="2065680"/>
            <a:ext cx="691200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RESTOBAR PODKŁADKA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00" name="CustomShape 4"/>
          <p:cNvSpPr/>
          <p:nvPr/>
        </p:nvSpPr>
        <p:spPr>
          <a:xfrm>
            <a:off x="730080" y="3222720"/>
            <a:ext cx="4633920" cy="155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4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Nowe miejsce 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kulinarnej mapie Giżycka.</a:t>
            </a:r>
          </a:p>
          <a:p>
            <a:pPr algn="just">
              <a:lnSpc>
                <a:spcPct val="100000"/>
              </a:lnSpc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Nowoczesne industrialne wnętrza, dwa poziomy, taras z widokiem na Port </a:t>
            </a:r>
            <a:r>
              <a:rPr lang="pl-PL" sz="24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Ekomarina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 jezioro Niegocin. </a:t>
            </a:r>
            <a:r>
              <a:rPr lang="pl-PL" sz="24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Nowoczesne menu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zmieniające się wraz z porami roku z naciskiem na dania z owoców mórz i jezior.</a:t>
            </a:r>
            <a:endParaRPr lang="pl-PL" sz="2400" b="0" strike="noStrike" spc="-1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1" name="CustomShape 5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Lato"/>
              </a:rPr>
              <a:t>Kategoria TURYSTYKA</a:t>
            </a:r>
            <a:endParaRPr lang="pl-PL" sz="2500" b="0" strike="noStrike" spc="-1" dirty="0">
              <a:latin typeface="Arial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5A4A1CC-F71B-4660-B2B1-F1C7B51B7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57" y="2597760"/>
            <a:ext cx="6155246" cy="407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204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205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206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207" name="CustomShape 3"/>
          <p:cNvSpPr/>
          <p:nvPr/>
        </p:nvSpPr>
        <p:spPr>
          <a:xfrm>
            <a:off x="717840" y="2065680"/>
            <a:ext cx="691200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WIEPRZ &amp; PIEPRZ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08" name="CustomShape 4"/>
          <p:cNvSpPr/>
          <p:nvPr/>
        </p:nvSpPr>
        <p:spPr>
          <a:xfrm>
            <a:off x="730080" y="3222720"/>
            <a:ext cx="4778619" cy="155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7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Wyśmienita kuchnia </a:t>
            </a:r>
            <a:r>
              <a:rPr lang="pl-PL" sz="27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połączona z muzyczną rozrywką.</a:t>
            </a:r>
          </a:p>
          <a:p>
            <a:pPr algn="just">
              <a:lnSpc>
                <a:spcPct val="100000"/>
              </a:lnSpc>
            </a:pPr>
            <a:r>
              <a:rPr lang="pl-PL" sz="27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Lokal słynie z przepysz</a:t>
            </a:r>
            <a:r>
              <a:rPr lang="pl-PL" sz="2700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nych burgerów i dobrej </a:t>
            </a:r>
            <a:r>
              <a:rPr lang="pl-PL" sz="2700" b="1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muzyki na żywo</a:t>
            </a:r>
            <a:r>
              <a:rPr lang="pl-PL" sz="2400" spc="-1" dirty="0">
                <a:latin typeface="Arial"/>
              </a:rPr>
              <a:t>.</a:t>
            </a:r>
            <a:endParaRPr lang="pl-PL" sz="2400" b="0" strike="noStrike" spc="-1" dirty="0">
              <a:latin typeface="Arial"/>
            </a:endParaRPr>
          </a:p>
        </p:txBody>
      </p:sp>
      <p:sp>
        <p:nvSpPr>
          <p:cNvPr id="209" name="CustomShape 5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TURYSTYKA</a:t>
            </a:r>
            <a:endParaRPr lang="pl-PL" sz="2500" b="0" strike="noStrike" spc="-1">
              <a:latin typeface="Arial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0B0EDC2-C455-4790-A91F-E26727D9D1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82" y="2678241"/>
            <a:ext cx="6424796" cy="4195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2052360" y="2637720"/>
            <a:ext cx="10548720" cy="377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1" strike="noStrike" spc="-1">
                <a:solidFill>
                  <a:srgbClr val="000000"/>
                </a:solidFill>
                <a:latin typeface="Lato"/>
                <a:ea typeface="Lato"/>
              </a:rPr>
              <a:t>Zagadnienia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1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2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3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4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5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 indent="-359640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50" name="Obraz 1"/>
          <p:cNvPicPr/>
          <p:nvPr/>
        </p:nvPicPr>
        <p:blipFill>
          <a:blip r:embed="rId2"/>
          <a:stretch/>
        </p:blipFill>
        <p:spPr>
          <a:xfrm>
            <a:off x="-396000" y="-11880"/>
            <a:ext cx="13284720" cy="8856360"/>
          </a:xfrm>
          <a:prstGeom prst="rect">
            <a:avLst/>
          </a:prstGeom>
          <a:ln>
            <a:noFill/>
          </a:ln>
        </p:spPr>
      </p:pic>
      <p:sp>
        <p:nvSpPr>
          <p:cNvPr id="51" name="CustomShape 3"/>
          <p:cNvSpPr/>
          <p:nvPr/>
        </p:nvSpPr>
        <p:spPr>
          <a:xfrm>
            <a:off x="3499560" y="3337920"/>
            <a:ext cx="5648760" cy="239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600" b="0" strike="noStrike" spc="-1">
                <a:solidFill>
                  <a:srgbClr val="FFFFFF"/>
                </a:solidFill>
                <a:latin typeface="Calibri"/>
                <a:ea typeface="DejaVu Sans"/>
              </a:rPr>
              <a:t>NOMINOWANI W KATEGORII</a:t>
            </a:r>
            <a:endParaRPr lang="pl-PL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1500" b="0" strike="noStrike" spc="-1">
                <a:solidFill>
                  <a:srgbClr val="FFFFFF"/>
                </a:solidFill>
                <a:latin typeface="Calibri"/>
                <a:ea typeface="DejaVu Sans"/>
              </a:rPr>
              <a:t>KULTURA</a:t>
            </a:r>
            <a:endParaRPr lang="pl-PL" sz="11500" b="0" strike="noStrike" spc="-1">
              <a:latin typeface="Arial"/>
            </a:endParaRPr>
          </a:p>
        </p:txBody>
      </p:sp>
      <p:sp>
        <p:nvSpPr>
          <p:cNvPr id="52" name="CustomShape 4"/>
          <p:cNvSpPr/>
          <p:nvPr/>
        </p:nvSpPr>
        <p:spPr>
          <a:xfrm>
            <a:off x="1638180" y="7822440"/>
            <a:ext cx="92163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NAGRODY ŚWIĘTEGO BRUNONA PATRONA GIŻYCKA</a:t>
            </a:r>
            <a:endParaRPr lang="pl-PL" sz="2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75592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630000" y="378360"/>
            <a:ext cx="11340720" cy="157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0" name="Symbol zastępczy zawartości 5"/>
          <p:cNvPicPr/>
          <p:nvPr/>
        </p:nvPicPr>
        <p:blipFill>
          <a:blip r:embed="rId2"/>
          <a:stretch/>
        </p:blipFill>
        <p:spPr>
          <a:xfrm>
            <a:off x="-20880" y="0"/>
            <a:ext cx="13227120" cy="8829720"/>
          </a:xfrm>
          <a:prstGeom prst="rect">
            <a:avLst/>
          </a:prstGeom>
          <a:ln>
            <a:noFill/>
          </a:ln>
        </p:spPr>
      </p:pic>
      <p:pic>
        <p:nvPicPr>
          <p:cNvPr id="221" name="Obraz 4"/>
          <p:cNvPicPr/>
          <p:nvPr/>
        </p:nvPicPr>
        <p:blipFill>
          <a:blip r:embed="rId3"/>
          <a:stretch/>
        </p:blipFill>
        <p:spPr>
          <a:xfrm>
            <a:off x="1026108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222" name="CustomShape 2"/>
          <p:cNvSpPr/>
          <p:nvPr/>
        </p:nvSpPr>
        <p:spPr>
          <a:xfrm>
            <a:off x="1339200" y="1557360"/>
            <a:ext cx="3869640" cy="536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63000" rIns="126000" bIns="63000"/>
          <a:lstStyle/>
          <a:p>
            <a:pPr algn="just">
              <a:lnSpc>
                <a:spcPct val="100000"/>
              </a:lnSpc>
            </a:pPr>
            <a:r>
              <a:rPr lang="pl-PL" sz="5000" b="0" strike="noStrike" spc="-1" dirty="0">
                <a:solidFill>
                  <a:srgbClr val="582A04"/>
                </a:solidFill>
                <a:latin typeface="Lato"/>
                <a:ea typeface="Lato"/>
              </a:rPr>
              <a:t>PLEBISCYT</a:t>
            </a:r>
            <a:endParaRPr lang="pl-PL" sz="5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5000" b="0" strike="noStrike" spc="-1" dirty="0">
                <a:solidFill>
                  <a:srgbClr val="376092"/>
                </a:solidFill>
                <a:latin typeface="Lato"/>
                <a:ea typeface="Lato"/>
              </a:rPr>
              <a:t>NAGRODY ŚWIĘTEGO BRUNONA</a:t>
            </a:r>
            <a:endParaRPr lang="pl-PL" sz="5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2800" b="0" strike="noStrike" spc="-1" dirty="0">
                <a:solidFill>
                  <a:srgbClr val="582A04"/>
                </a:solidFill>
                <a:latin typeface="Lato"/>
                <a:ea typeface="Lato"/>
              </a:rPr>
              <a:t>PATRONA GIŻYCKA</a:t>
            </a:r>
            <a:endParaRPr lang="pl-PL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11600" b="0" strike="noStrike" spc="-1" dirty="0">
                <a:solidFill>
                  <a:srgbClr val="582A04"/>
                </a:solidFill>
                <a:latin typeface="Lato"/>
                <a:ea typeface="Lato"/>
              </a:rPr>
              <a:t>2019</a:t>
            </a:r>
            <a:endParaRPr lang="pl-PL" sz="11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Obraz 9"/>
          <p:cNvPicPr/>
          <p:nvPr/>
        </p:nvPicPr>
        <p:blipFill>
          <a:blip r:embed="rId2"/>
          <a:stretch/>
        </p:blipFill>
        <p:spPr>
          <a:xfrm>
            <a:off x="-396000" y="-26640"/>
            <a:ext cx="13248720" cy="8832240"/>
          </a:xfrm>
          <a:prstGeom prst="rect">
            <a:avLst/>
          </a:prstGeom>
          <a:ln>
            <a:noFill/>
          </a:ln>
        </p:spPr>
      </p:pic>
      <p:sp>
        <p:nvSpPr>
          <p:cNvPr id="224" name="CustomShape 1"/>
          <p:cNvSpPr/>
          <p:nvPr/>
        </p:nvSpPr>
        <p:spPr>
          <a:xfrm>
            <a:off x="3875400" y="765720"/>
            <a:ext cx="4492080" cy="194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8800" b="0" strike="noStrike" spc="-1">
                <a:solidFill>
                  <a:srgbClr val="FFFFFF"/>
                </a:solidFill>
                <a:latin typeface="Calibri"/>
                <a:ea typeface="DejaVu Sans"/>
              </a:rPr>
              <a:t>LAUREAT </a:t>
            </a:r>
            <a:endParaRPr lang="pl-PL" sz="8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3400" b="0" strike="noStrike" spc="-1">
                <a:solidFill>
                  <a:srgbClr val="FFFFFF"/>
                </a:solidFill>
                <a:latin typeface="Calibri"/>
                <a:ea typeface="DejaVu Sans"/>
              </a:rPr>
              <a:t>KATEGORII TURYSTYKA</a:t>
            </a:r>
            <a:endParaRPr lang="pl-PL" sz="3400" b="0" strike="noStrike" spc="-1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684180" y="3728160"/>
            <a:ext cx="11088360" cy="13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5400" b="1" strike="noStrike" spc="-1" dirty="0">
                <a:solidFill>
                  <a:srgbClr val="492303"/>
                </a:solidFill>
                <a:latin typeface="Lato"/>
                <a:ea typeface="Lato"/>
              </a:rPr>
              <a:t>CENTRUM MAZUR</a:t>
            </a:r>
            <a:endParaRPr lang="pl-PL" sz="5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2052360" y="2637720"/>
            <a:ext cx="10548720" cy="377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1" strike="noStrike" spc="-1">
                <a:solidFill>
                  <a:srgbClr val="000000"/>
                </a:solidFill>
                <a:latin typeface="Lato"/>
                <a:ea typeface="Lato"/>
              </a:rPr>
              <a:t>Zagadnienia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1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2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3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4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5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 indent="-359640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228" name="Obraz 1"/>
          <p:cNvPicPr/>
          <p:nvPr/>
        </p:nvPicPr>
        <p:blipFill>
          <a:blip r:embed="rId2"/>
          <a:stretch/>
        </p:blipFill>
        <p:spPr>
          <a:xfrm>
            <a:off x="-396000" y="-11880"/>
            <a:ext cx="13284720" cy="8856360"/>
          </a:xfrm>
          <a:prstGeom prst="rect">
            <a:avLst/>
          </a:prstGeom>
          <a:ln>
            <a:noFill/>
          </a:ln>
        </p:spPr>
      </p:pic>
      <p:sp>
        <p:nvSpPr>
          <p:cNvPr id="229" name="CustomShape 3"/>
          <p:cNvSpPr/>
          <p:nvPr/>
        </p:nvSpPr>
        <p:spPr>
          <a:xfrm>
            <a:off x="3348459" y="3337920"/>
            <a:ext cx="5627520" cy="23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NOMINOWANI W KATEGORII</a:t>
            </a:r>
            <a:endParaRPr lang="pl-PL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11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ZDROWIE</a:t>
            </a:r>
            <a:endParaRPr lang="pl-PL" sz="11000" b="0" strike="noStrike" spc="-1" dirty="0">
              <a:latin typeface="Arial"/>
            </a:endParaRPr>
          </a:p>
        </p:txBody>
      </p:sp>
      <p:sp>
        <p:nvSpPr>
          <p:cNvPr id="230" name="CustomShape 4"/>
          <p:cNvSpPr/>
          <p:nvPr/>
        </p:nvSpPr>
        <p:spPr>
          <a:xfrm>
            <a:off x="1638180" y="7822440"/>
            <a:ext cx="92163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NAGRODY ŚWIĘTEGO BRUNONA PATRONA GIŻYCKA</a:t>
            </a:r>
            <a:endParaRPr lang="pl-PL" sz="2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232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233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234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235" name="CustomShape 3"/>
          <p:cNvSpPr/>
          <p:nvPr/>
        </p:nvSpPr>
        <p:spPr>
          <a:xfrm>
            <a:off x="717840" y="2065680"/>
            <a:ext cx="7238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ORDYNATOR ODDZIAŁU PEDIATRYCZNEGO </a:t>
            </a:r>
            <a:r>
              <a:rPr lang="pl-PL" sz="3000" b="1" u="sng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Maria Chojnowska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36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ZDROWIE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237" name="CustomShape 5"/>
          <p:cNvSpPr/>
          <p:nvPr/>
        </p:nvSpPr>
        <p:spPr>
          <a:xfrm>
            <a:off x="702360" y="3538800"/>
            <a:ext cx="5526419" cy="301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pl-PL" sz="24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Specjalistka pediatrii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przyczyniła się do </a:t>
            </a:r>
            <a:r>
              <a:rPr lang="pl-PL" sz="24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ponownego uruchomienia 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 półrocznej przerwie, </a:t>
            </a:r>
            <a:r>
              <a:rPr lang="pl-PL" sz="24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oddziału pediatrii 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powiatowym szpitalu - najmłodsi pacjenci mają zapewniona całodobową opiekę.</a:t>
            </a:r>
            <a:endParaRPr lang="pl-PL" sz="2400" b="0" strike="noStrike" spc="-1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4A19E0A-4AE2-4471-B087-C6EE8DE15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79" y="2297520"/>
            <a:ext cx="4057231" cy="5402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241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242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243" name="CustomShape 3"/>
          <p:cNvSpPr/>
          <p:nvPr/>
        </p:nvSpPr>
        <p:spPr>
          <a:xfrm>
            <a:off x="717841" y="2065680"/>
            <a:ext cx="6014994" cy="142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3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Iwona Kiczyńska </a:t>
            </a:r>
          </a:p>
          <a:p>
            <a:pPr algn="just">
              <a:lnSpc>
                <a:spcPct val="100000"/>
              </a:lnSpc>
            </a:pPr>
            <a:r>
              <a:rPr lang="pl-PL" sz="3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GIŻYCKIE STOWARZYSZENIE Osób </a:t>
            </a:r>
            <a:r>
              <a:rPr lang="pl-PL" sz="275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z Chorobą Parkinsona, </a:t>
            </a:r>
            <a:br>
              <a:rPr lang="pl-PL" sz="275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</a:br>
            <a:r>
              <a:rPr lang="pl-PL" sz="275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Ich Rodzin </a:t>
            </a: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i Przyjaciół „TULIPANY”</a:t>
            </a:r>
            <a:b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</a:b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44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Lato"/>
              </a:rPr>
              <a:t>Kategoria ZDROWIE</a:t>
            </a:r>
            <a:endParaRPr lang="pl-PL" sz="2500" b="0" strike="noStrike" spc="-1" dirty="0">
              <a:latin typeface="Arial"/>
            </a:endParaRPr>
          </a:p>
        </p:txBody>
      </p:sp>
      <p:sp>
        <p:nvSpPr>
          <p:cNvPr id="245" name="CustomShape 5"/>
          <p:cNvSpPr/>
          <p:nvPr/>
        </p:nvSpPr>
        <p:spPr>
          <a:xfrm>
            <a:off x="702360" y="4006080"/>
            <a:ext cx="574200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Stowarzyszenie prowadzące wieloletnią działalność </a:t>
            </a:r>
            <a:r>
              <a:rPr lang="pl-PL" sz="24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rzecz osób z chorobą Parkinsona</a:t>
            </a:r>
            <a: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 także na rzecz ich bliskich. Organizator wielu terapii, m.in. ruchowych oraz logopedycznych. </a:t>
            </a:r>
            <a:endParaRPr lang="pl-PL" sz="2400" b="0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734" y="2205707"/>
            <a:ext cx="4253048" cy="3937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249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250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251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717840" y="2065680"/>
            <a:ext cx="7238520" cy="100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GIŻYCKIE STOWARZYSZENIE</a:t>
            </a: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 „AMAZONEK”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53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ZDROWIE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702360" y="3285827"/>
            <a:ext cx="4878347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Stowarzyszenie działające na rzecz </a:t>
            </a:r>
            <a:r>
              <a:rPr lang="pl-PL" sz="24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poprawy jakości życia kobiet dotkniętych rakiem piersi</a:t>
            </a:r>
            <a: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prowadzące akcje profilaktyczne</a:t>
            </a:r>
            <a:b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edukacyjne, zapewniające emocjonalne i praktyczne wsparcie kobietom.</a:t>
            </a:r>
          </a:p>
        </p:txBody>
      </p:sp>
      <p:pic>
        <p:nvPicPr>
          <p:cNvPr id="255" name="Picture 3"/>
          <p:cNvPicPr/>
          <p:nvPr/>
        </p:nvPicPr>
        <p:blipFill>
          <a:blip r:embed="rId5"/>
          <a:stretch/>
        </p:blipFill>
        <p:spPr>
          <a:xfrm>
            <a:off x="7737480" y="2065680"/>
            <a:ext cx="4323240" cy="378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257" name="Obraz 1"/>
          <p:cNvPicPr/>
          <p:nvPr/>
        </p:nvPicPr>
        <p:blipFill>
          <a:blip r:embed="rId3"/>
          <a:stretch/>
        </p:blipFill>
        <p:spPr>
          <a:xfrm>
            <a:off x="-10022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258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259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260" name="CustomShape 3"/>
          <p:cNvSpPr/>
          <p:nvPr/>
        </p:nvSpPr>
        <p:spPr>
          <a:xfrm>
            <a:off x="717840" y="2065680"/>
            <a:ext cx="4790160" cy="237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3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Stowarzyszenie na rzecz </a:t>
            </a:r>
            <a:r>
              <a:rPr lang="pl-PL" sz="28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Dzieci Niepełnosprawnych </a:t>
            </a:r>
            <a:br>
              <a:rPr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„Podaruj </a:t>
            </a:r>
            <a:r>
              <a:rPr lang="pl-PL" sz="3100" b="1" u="sng" strike="noStrike" spc="-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dziecku radość</a:t>
            </a:r>
            <a:r>
              <a:rPr lang="pl-PL" sz="31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”</a:t>
            </a:r>
            <a:endParaRPr lang="pl-PL" sz="31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61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ZDROWIE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262" name="CustomShape 5"/>
          <p:cNvSpPr/>
          <p:nvPr/>
        </p:nvSpPr>
        <p:spPr>
          <a:xfrm>
            <a:off x="702359" y="3972780"/>
            <a:ext cx="5382403" cy="265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Stowarzyszenie pod przewodnictwem </a:t>
            </a:r>
            <a:r>
              <a:rPr lang="pl-PL" sz="24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Joanny Witek i Anny Trześniewskiej</a:t>
            </a:r>
            <a: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działające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Giżycku, podejmujące szereg działań, mających na celu </a:t>
            </a:r>
            <a:r>
              <a:rPr lang="pl-PL" sz="24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pomoc i poprawę jakości życia dzieci dotkniętych niepełnosprawnością.</a:t>
            </a:r>
            <a:endParaRPr lang="pl-PL" sz="2400" b="1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63" name="Obraz 2"/>
          <p:cNvPicPr/>
          <p:nvPr/>
        </p:nvPicPr>
        <p:blipFill>
          <a:blip r:embed="rId5"/>
          <a:stretch/>
        </p:blipFill>
        <p:spPr>
          <a:xfrm>
            <a:off x="6300787" y="2277720"/>
            <a:ext cx="4345560" cy="4345560"/>
          </a:xfrm>
          <a:prstGeom prst="rect">
            <a:avLst/>
          </a:prstGeom>
          <a:ln>
            <a:noFill/>
          </a:ln>
        </p:spPr>
      </p:pic>
      <p:pic>
        <p:nvPicPr>
          <p:cNvPr id="264" name="Obraz 4"/>
          <p:cNvPicPr/>
          <p:nvPr/>
        </p:nvPicPr>
        <p:blipFill>
          <a:blip r:embed="rId6"/>
          <a:stretch/>
        </p:blipFill>
        <p:spPr>
          <a:xfrm rot="5400000">
            <a:off x="8236310" y="2820960"/>
            <a:ext cx="4345560" cy="325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630000" y="378360"/>
            <a:ext cx="11340720" cy="157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6" name="Symbol zastępczy zawartości 5"/>
          <p:cNvPicPr/>
          <p:nvPr/>
        </p:nvPicPr>
        <p:blipFill>
          <a:blip r:embed="rId2"/>
          <a:stretch/>
        </p:blipFill>
        <p:spPr>
          <a:xfrm>
            <a:off x="-20880" y="0"/>
            <a:ext cx="13227120" cy="8829720"/>
          </a:xfrm>
          <a:prstGeom prst="rect">
            <a:avLst/>
          </a:prstGeom>
          <a:ln>
            <a:noFill/>
          </a:ln>
        </p:spPr>
      </p:pic>
      <p:pic>
        <p:nvPicPr>
          <p:cNvPr id="267" name="Obraz 4"/>
          <p:cNvPicPr/>
          <p:nvPr/>
        </p:nvPicPr>
        <p:blipFill>
          <a:blip r:embed="rId3"/>
          <a:stretch/>
        </p:blipFill>
        <p:spPr>
          <a:xfrm>
            <a:off x="1026108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268" name="CustomShape 2"/>
          <p:cNvSpPr/>
          <p:nvPr/>
        </p:nvSpPr>
        <p:spPr>
          <a:xfrm>
            <a:off x="1339200" y="1557360"/>
            <a:ext cx="3869640" cy="536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63000" rIns="126000" bIns="63000"/>
          <a:lstStyle/>
          <a:p>
            <a:pPr algn="just">
              <a:lnSpc>
                <a:spcPct val="100000"/>
              </a:lnSpc>
            </a:pPr>
            <a:r>
              <a:rPr lang="pl-PL" sz="5000" b="0" strike="noStrike" spc="-1">
                <a:solidFill>
                  <a:srgbClr val="582A04"/>
                </a:solidFill>
                <a:latin typeface="Lato"/>
                <a:ea typeface="Lato"/>
              </a:rPr>
              <a:t>PLEBISCYT</a:t>
            </a:r>
            <a:endParaRPr lang="pl-PL" sz="5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5000" b="0" strike="noStrike" spc="-1">
                <a:solidFill>
                  <a:srgbClr val="376092"/>
                </a:solidFill>
                <a:latin typeface="Lato"/>
                <a:ea typeface="Lato"/>
              </a:rPr>
              <a:t>NAGRODY ŚWIĘTEGO BRUNONA</a:t>
            </a:r>
            <a:endParaRPr lang="pl-PL" sz="5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2800" b="0" strike="noStrike" spc="-1">
                <a:solidFill>
                  <a:srgbClr val="582A04"/>
                </a:solidFill>
                <a:latin typeface="Lato"/>
                <a:ea typeface="Lato"/>
              </a:rPr>
              <a:t>PATRONA GIŻYCKA</a:t>
            </a:r>
            <a:endParaRPr lang="pl-PL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11600" b="0" strike="noStrike" spc="-1">
                <a:solidFill>
                  <a:srgbClr val="582A04"/>
                </a:solidFill>
                <a:latin typeface="Lato"/>
                <a:ea typeface="Lato"/>
              </a:rPr>
              <a:t>2018</a:t>
            </a:r>
            <a:endParaRPr lang="pl-PL" sz="1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Obraz 9"/>
          <p:cNvPicPr/>
          <p:nvPr/>
        </p:nvPicPr>
        <p:blipFill>
          <a:blip r:embed="rId2"/>
          <a:stretch/>
        </p:blipFill>
        <p:spPr>
          <a:xfrm>
            <a:off x="-396000" y="-26640"/>
            <a:ext cx="13248720" cy="8832240"/>
          </a:xfrm>
          <a:prstGeom prst="rect">
            <a:avLst/>
          </a:prstGeom>
          <a:ln>
            <a:noFill/>
          </a:ln>
        </p:spPr>
      </p:pic>
      <p:sp>
        <p:nvSpPr>
          <p:cNvPr id="270" name="CustomShape 1"/>
          <p:cNvSpPr/>
          <p:nvPr/>
        </p:nvSpPr>
        <p:spPr>
          <a:xfrm>
            <a:off x="3875400" y="765720"/>
            <a:ext cx="4492080" cy="200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8800" b="0" strike="noStrike" spc="-1">
                <a:solidFill>
                  <a:srgbClr val="FFFFFF"/>
                </a:solidFill>
                <a:latin typeface="Calibri"/>
                <a:ea typeface="DejaVu Sans"/>
              </a:rPr>
              <a:t>LAUREAT </a:t>
            </a:r>
            <a:endParaRPr lang="pl-PL" sz="8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3800" b="0" strike="noStrike" spc="-1">
                <a:solidFill>
                  <a:srgbClr val="FFFFFF"/>
                </a:solidFill>
                <a:latin typeface="Calibri"/>
                <a:ea typeface="DejaVu Sans"/>
              </a:rPr>
              <a:t>KATEGORII ZDROWIE</a:t>
            </a:r>
            <a:endParaRPr lang="pl-PL" sz="3800" b="0" strike="noStrike" spc="-1"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819360" y="3312720"/>
            <a:ext cx="11088360" cy="213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5400" b="1" strike="noStrike" spc="-1">
                <a:solidFill>
                  <a:srgbClr val="492303"/>
                </a:solidFill>
                <a:latin typeface="Lato"/>
                <a:ea typeface="Lato"/>
              </a:rPr>
              <a:t>G</a:t>
            </a:r>
            <a:r>
              <a:rPr lang="pl-PL" sz="4400" b="1" strike="noStrike" spc="-1">
                <a:solidFill>
                  <a:srgbClr val="492303"/>
                </a:solidFill>
                <a:latin typeface="Lato"/>
                <a:ea typeface="Lato"/>
              </a:rPr>
              <a:t>IŻYCKIE </a:t>
            </a:r>
            <a:r>
              <a:rPr lang="pl-PL" sz="5400" b="1" strike="noStrike" spc="-1">
                <a:solidFill>
                  <a:srgbClr val="492303"/>
                </a:solidFill>
                <a:latin typeface="Lato"/>
                <a:ea typeface="Lato"/>
              </a:rPr>
              <a:t>S</a:t>
            </a:r>
            <a:r>
              <a:rPr lang="pl-PL" sz="4400" b="1" strike="noStrike" spc="-1">
                <a:solidFill>
                  <a:srgbClr val="492303"/>
                </a:solidFill>
                <a:latin typeface="Lato"/>
                <a:ea typeface="Lato"/>
              </a:rPr>
              <a:t>TOWARZYSZENIE </a:t>
            </a:r>
            <a:r>
              <a:rPr lang="pl-PL" sz="8000" b="1" strike="noStrike" spc="-1">
                <a:solidFill>
                  <a:srgbClr val="492303"/>
                </a:solidFill>
                <a:latin typeface="Lato"/>
                <a:ea typeface="Lato"/>
              </a:rPr>
              <a:t>A</a:t>
            </a:r>
            <a:r>
              <a:rPr lang="pl-PL" sz="6600" b="1" strike="noStrike" spc="-1">
                <a:solidFill>
                  <a:srgbClr val="492303"/>
                </a:solidFill>
                <a:latin typeface="Lato"/>
                <a:ea typeface="Lato"/>
              </a:rPr>
              <a:t>MAZONEK</a:t>
            </a:r>
            <a:endParaRPr lang="pl-PL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2052360" y="2637720"/>
            <a:ext cx="10548720" cy="377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1" strike="noStrike" spc="-1">
                <a:solidFill>
                  <a:srgbClr val="000000"/>
                </a:solidFill>
                <a:latin typeface="Lato"/>
                <a:ea typeface="Lato"/>
              </a:rPr>
              <a:t>Zagadnienia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1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2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3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4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5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 indent="-359640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274" name="Obraz 1"/>
          <p:cNvPicPr/>
          <p:nvPr/>
        </p:nvPicPr>
        <p:blipFill>
          <a:blip r:embed="rId2"/>
          <a:stretch/>
        </p:blipFill>
        <p:spPr>
          <a:xfrm>
            <a:off x="-396000" y="-11880"/>
            <a:ext cx="13284720" cy="8856360"/>
          </a:xfrm>
          <a:prstGeom prst="rect">
            <a:avLst/>
          </a:prstGeom>
          <a:ln>
            <a:noFill/>
          </a:ln>
        </p:spPr>
      </p:pic>
      <p:sp>
        <p:nvSpPr>
          <p:cNvPr id="275" name="CustomShape 3"/>
          <p:cNvSpPr/>
          <p:nvPr/>
        </p:nvSpPr>
        <p:spPr>
          <a:xfrm>
            <a:off x="3444120" y="3337920"/>
            <a:ext cx="5604480" cy="194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NOMINOWANI W KATEGORII</a:t>
            </a:r>
            <a:endParaRPr lang="pl-PL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8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SPOŁECZNIK</a:t>
            </a:r>
            <a:endParaRPr lang="pl-PL" sz="8600" b="0" strike="noStrike" spc="-1" dirty="0">
              <a:latin typeface="Arial"/>
            </a:endParaRPr>
          </a:p>
        </p:txBody>
      </p:sp>
      <p:sp>
        <p:nvSpPr>
          <p:cNvPr id="276" name="CustomShape 4"/>
          <p:cNvSpPr/>
          <p:nvPr/>
        </p:nvSpPr>
        <p:spPr>
          <a:xfrm>
            <a:off x="1638180" y="7822440"/>
            <a:ext cx="92163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NAGRODY ŚWIĘTEGO BRUNONA PATRONA GIŻYCKA</a:t>
            </a:r>
            <a:endParaRPr lang="pl-PL" sz="2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54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55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56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57" name="CustomShape 3"/>
          <p:cNvSpPr/>
          <p:nvPr/>
        </p:nvSpPr>
        <p:spPr>
          <a:xfrm>
            <a:off x="717840" y="2065680"/>
            <a:ext cx="691200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pc="-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PIOTR WAŚNIEWSKI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8" name="CustomShape 4"/>
          <p:cNvSpPr/>
          <p:nvPr/>
        </p:nvSpPr>
        <p:spPr>
          <a:xfrm>
            <a:off x="730080" y="2925720"/>
            <a:ext cx="4679640" cy="275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Lato"/>
              </a:rPr>
              <a:t>Kierownik </a:t>
            </a:r>
            <a:r>
              <a:rPr lang="pl-PL" sz="2500" b="1" strike="noStrike" spc="-1" dirty="0">
                <a:solidFill>
                  <a:srgbClr val="002060"/>
                </a:solidFill>
                <a:latin typeface="Lato"/>
                <a:ea typeface="Lato"/>
              </a:rPr>
              <a:t>Twierdzy </a:t>
            </a:r>
            <a:r>
              <a:rPr lang="pl-PL" sz="2500" b="1" strike="noStrike" spc="-1" dirty="0" err="1">
                <a:solidFill>
                  <a:srgbClr val="002060"/>
                </a:solidFill>
                <a:latin typeface="Lato"/>
                <a:ea typeface="Lato"/>
              </a:rPr>
              <a:t>Boyen</a:t>
            </a: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Lato"/>
              </a:rPr>
              <a:t>, współorganizator </a:t>
            </a:r>
            <a:r>
              <a:rPr lang="pl-PL" sz="2500" b="1" strike="noStrike" spc="-1" dirty="0">
                <a:solidFill>
                  <a:srgbClr val="002060"/>
                </a:solidFill>
                <a:latin typeface="Lato"/>
                <a:ea typeface="Lato"/>
              </a:rPr>
              <a:t>„Operacji </a:t>
            </a:r>
            <a:r>
              <a:rPr lang="pl-PL" sz="2500" b="1" strike="noStrike" spc="-1" dirty="0" err="1">
                <a:solidFill>
                  <a:srgbClr val="002060"/>
                </a:solidFill>
                <a:latin typeface="Lato"/>
                <a:ea typeface="Lato"/>
              </a:rPr>
              <a:t>Boyen</a:t>
            </a:r>
            <a:r>
              <a:rPr lang="pl-PL" sz="2500" b="1" strike="noStrike" spc="-1" dirty="0">
                <a:solidFill>
                  <a:srgbClr val="002060"/>
                </a:solidFill>
                <a:latin typeface="Lato"/>
                <a:ea typeface="Lato"/>
              </a:rPr>
              <a:t>”. </a:t>
            </a:r>
          </a:p>
          <a:p>
            <a:pPr algn="just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Lato"/>
              </a:rPr>
              <a:t>Jeden z pomysłodawców </a:t>
            </a:r>
            <a:r>
              <a:rPr lang="pl-PL" sz="2500" b="1" strike="noStrike" spc="-1" dirty="0">
                <a:solidFill>
                  <a:srgbClr val="002060"/>
                </a:solidFill>
                <a:latin typeface="Lato"/>
                <a:ea typeface="Lato"/>
              </a:rPr>
              <a:t>Gwardii Twierdzy </a:t>
            </a:r>
            <a:r>
              <a:rPr lang="pl-PL" sz="2500" b="1" strike="noStrike" spc="-1" dirty="0" err="1">
                <a:solidFill>
                  <a:srgbClr val="002060"/>
                </a:solidFill>
                <a:latin typeface="Lato"/>
                <a:ea typeface="Lato"/>
              </a:rPr>
              <a:t>Boyen</a:t>
            </a: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Lato"/>
              </a:rPr>
              <a:t>.</a:t>
            </a:r>
            <a:endParaRPr lang="pl-PL" sz="2500" b="0" strike="noStrike" spc="-1" dirty="0">
              <a:latin typeface="Arial"/>
            </a:endParaRPr>
          </a:p>
        </p:txBody>
      </p:sp>
      <p:sp>
        <p:nvSpPr>
          <p:cNvPr id="59" name="CustomShape 5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KULTURA</a:t>
            </a:r>
            <a:endParaRPr lang="pl-PL" sz="2500" b="0" strike="noStrike" spc="-1">
              <a:latin typeface="Arial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4E6F854-4F5D-463A-B9C9-95B37E5C6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61" y="2047083"/>
            <a:ext cx="4370962" cy="6313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278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279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280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281" name="CustomShape 3"/>
          <p:cNvSpPr/>
          <p:nvPr/>
        </p:nvSpPr>
        <p:spPr>
          <a:xfrm>
            <a:off x="717840" y="2065680"/>
            <a:ext cx="7238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JANUSZ SYGNOWSKI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82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SPOŁECZNIK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283" name="CustomShape 5"/>
          <p:cNvSpPr/>
          <p:nvPr/>
        </p:nvSpPr>
        <p:spPr>
          <a:xfrm>
            <a:off x="702360" y="2976840"/>
            <a:ext cx="5742000" cy="274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Wieloletni, społeczny Prezes Klubu Sportowego GKS Mamry Giżycko. </a:t>
            </a:r>
            <a:b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5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Dba o rozwój klubu i jego zawodników, </a:t>
            </a:r>
            <a: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nawiązuje współpracę z innymi klubami</a:t>
            </a:r>
            <a:r>
              <a:rPr lang="pl-PL" sz="25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regionu i okolic, pozyskuje środki finansowe na działalność statutową klubu.</a:t>
            </a:r>
            <a:endParaRPr lang="pl-PL" sz="2500" b="0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lnSpc>
                <a:spcPct val="100000"/>
              </a:lnSpc>
            </a:pPr>
            <a:endParaRPr lang="pl-PL" sz="2500" b="0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84" name="Obraz 283"/>
          <p:cNvPicPr/>
          <p:nvPr/>
        </p:nvPicPr>
        <p:blipFill>
          <a:blip r:embed="rId5"/>
          <a:stretch/>
        </p:blipFill>
        <p:spPr>
          <a:xfrm>
            <a:off x="8352000" y="2160000"/>
            <a:ext cx="3719520" cy="597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286" name="Obraz 1"/>
          <p:cNvPicPr/>
          <p:nvPr/>
        </p:nvPicPr>
        <p:blipFill>
          <a:blip r:embed="rId3"/>
          <a:stretch/>
        </p:blipFill>
        <p:spPr>
          <a:xfrm>
            <a:off x="-1058040" y="-3690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287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288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717840" y="2065680"/>
            <a:ext cx="7238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PAWEŁ ANDRUSZKIEWICZ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90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SPOŁECZNIK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291" name="CustomShape 5"/>
          <p:cNvSpPr/>
          <p:nvPr/>
        </p:nvSpPr>
        <p:spPr>
          <a:xfrm>
            <a:off x="702360" y="2976840"/>
            <a:ext cx="5742000" cy="275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Prezes stowarzyszenia „Aktywne Giżycko”, </a:t>
            </a:r>
            <a:r>
              <a:rPr lang="pl-PL" sz="25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społecznik, organizator imprez i wydarzeń na terenie Giżycka, </a:t>
            </a:r>
            <a:br>
              <a:rPr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50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m.in. konferencji dla młodych mam, </a:t>
            </a:r>
            <a:r>
              <a:rPr lang="pl-PL" sz="2500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pl-PL" sz="250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rezes grupy Mazurskich Morsów.</a:t>
            </a:r>
            <a:endParaRPr lang="pl-PL" sz="2500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92" name="Obraz 291"/>
          <p:cNvPicPr/>
          <p:nvPr/>
        </p:nvPicPr>
        <p:blipFill>
          <a:blip r:embed="rId5"/>
          <a:stretch/>
        </p:blipFill>
        <p:spPr>
          <a:xfrm>
            <a:off x="6696000" y="2160000"/>
            <a:ext cx="5399640" cy="359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294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295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296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297" name="CustomShape 3"/>
          <p:cNvSpPr/>
          <p:nvPr/>
        </p:nvSpPr>
        <p:spPr>
          <a:xfrm>
            <a:off x="717840" y="2065680"/>
            <a:ext cx="7238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MARIA GAMDZYK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98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SPOŁECZNIK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299" name="CustomShape 5"/>
          <p:cNvSpPr/>
          <p:nvPr/>
        </p:nvSpPr>
        <p:spPr>
          <a:xfrm>
            <a:off x="702360" y="2976840"/>
            <a:ext cx="5382403" cy="312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Studentka Giżyckiego Uniwersytetu Trzecieg</a:t>
            </a:r>
            <a:r>
              <a:rPr lang="pl-PL" sz="2500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 </a:t>
            </a:r>
            <a: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Wieku, członkini Stowarzyszenia „Amazonki”. W roku akademickim 2016/17 zdobyła tytuł najaktywniejszej studentki GUTW – uczęszczała na 13 kół zainteresowań, </a:t>
            </a:r>
            <a:r>
              <a:rPr lang="pl-PL" sz="25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aktywna uczestniczka wszystkich inicjatyw na rzecz społeczności GUTW.</a:t>
            </a:r>
            <a:endParaRPr lang="pl-PL" sz="2500" b="0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</a:pPr>
            <a:endParaRPr lang="pl-PL" sz="2500" b="0" strike="noStrike" spc="-1" dirty="0">
              <a:latin typeface="Arial"/>
            </a:endParaRPr>
          </a:p>
        </p:txBody>
      </p:sp>
      <p:pic>
        <p:nvPicPr>
          <p:cNvPr id="300" name="Obraz 299"/>
          <p:cNvPicPr/>
          <p:nvPr/>
        </p:nvPicPr>
        <p:blipFill>
          <a:blip r:embed="rId5"/>
          <a:stretch/>
        </p:blipFill>
        <p:spPr>
          <a:xfrm>
            <a:off x="7023960" y="2199960"/>
            <a:ext cx="5071680" cy="5071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302" name="Obraz 1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303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304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05" name="CustomShape 3"/>
          <p:cNvSpPr/>
          <p:nvPr/>
        </p:nvSpPr>
        <p:spPr>
          <a:xfrm>
            <a:off x="717840" y="2065680"/>
            <a:ext cx="7238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MARIA BORKOWSKA</a:t>
            </a:r>
            <a:endParaRPr lang="pl-PL" sz="3000" b="1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06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SPOŁECZNIK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07" name="CustomShape 5"/>
          <p:cNvSpPr/>
          <p:nvPr/>
        </p:nvSpPr>
        <p:spPr>
          <a:xfrm>
            <a:off x="702360" y="2976840"/>
            <a:ext cx="5742000" cy="237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Prezes giżyckiego stowarzyszenia „</a:t>
            </a:r>
            <a:r>
              <a:rPr lang="pl-PL" sz="25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Brat Kot” w Giżycku</a:t>
            </a:r>
            <a: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Działa na rzecz pomocy kotom od 2012 roku, pomysłodawczyni programu „</a:t>
            </a:r>
            <a:r>
              <a:rPr lang="pl-PL" sz="2500" b="0" strike="noStrike" spc="-1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Kociętnik</a:t>
            </a:r>
            <a: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”, dzięki któremu opieką otoczonych jest około 500 kotów, a 246 zostało zaadoptowanych.</a:t>
            </a:r>
            <a:endParaRPr lang="pl-PL" sz="2500" b="0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8" name="Obraz 307"/>
          <p:cNvPicPr/>
          <p:nvPr/>
        </p:nvPicPr>
        <p:blipFill>
          <a:blip r:embed="rId5"/>
          <a:stretch/>
        </p:blipFill>
        <p:spPr>
          <a:xfrm>
            <a:off x="7992000" y="2232000"/>
            <a:ext cx="4034520" cy="4613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310" name="Obraz 1"/>
          <p:cNvPicPr/>
          <p:nvPr/>
        </p:nvPicPr>
        <p:blipFill>
          <a:blip r:embed="rId3"/>
          <a:stretch/>
        </p:blipFill>
        <p:spPr>
          <a:xfrm>
            <a:off x="-1058040" y="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311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312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13" name="CustomShape 3"/>
          <p:cNvSpPr/>
          <p:nvPr/>
        </p:nvSpPr>
        <p:spPr>
          <a:xfrm>
            <a:off x="717840" y="2065680"/>
            <a:ext cx="7238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MARIA POPIELUCH</a:t>
            </a:r>
            <a:endParaRPr lang="pl-PL" sz="3000" b="1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14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SPOŁECZNIK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15" name="CustomShape 5"/>
          <p:cNvSpPr/>
          <p:nvPr/>
        </p:nvSpPr>
        <p:spPr>
          <a:xfrm>
            <a:off x="702360" y="2976840"/>
            <a:ext cx="5526419" cy="275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Dyrektor hos</a:t>
            </a:r>
            <a:r>
              <a:rPr lang="pl-PL" sz="2500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picjum domowego </a:t>
            </a:r>
            <a: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oraz prezes </a:t>
            </a:r>
            <a:r>
              <a:rPr lang="pl-PL" sz="25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Stowarzyszenia na Rzecz Chorych z Chorobą Nowotworową „Promyk”, </a:t>
            </a:r>
            <a: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radna Rady Miejskiej </a:t>
            </a:r>
            <a:b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Giżycku, inicjatorka wielu akcji charytatywnych, aktywna działaczka społeczna, współtwórczyni hospicjum dla osób chorych i cierpiących.</a:t>
            </a:r>
            <a:endParaRPr lang="pl-PL" sz="2500" b="0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16" name="Picture 2"/>
          <p:cNvPicPr/>
          <p:nvPr/>
        </p:nvPicPr>
        <p:blipFill>
          <a:blip r:embed="rId5"/>
          <a:stretch/>
        </p:blipFill>
        <p:spPr>
          <a:xfrm>
            <a:off x="7560000" y="2332080"/>
            <a:ext cx="4319640" cy="49136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318" name="Obraz 1"/>
          <p:cNvPicPr/>
          <p:nvPr/>
        </p:nvPicPr>
        <p:blipFill>
          <a:blip r:embed="rId3"/>
          <a:stretch/>
        </p:blipFill>
        <p:spPr>
          <a:xfrm>
            <a:off x="-1058040" y="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319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320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21" name="CustomShape 3"/>
          <p:cNvSpPr/>
          <p:nvPr/>
        </p:nvSpPr>
        <p:spPr>
          <a:xfrm>
            <a:off x="717840" y="2065680"/>
            <a:ext cx="7238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ZYGMUNT RACZKOWSKI 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22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SPOŁECZNIK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23" name="CustomShape 5"/>
          <p:cNvSpPr/>
          <p:nvPr/>
        </p:nvSpPr>
        <p:spPr>
          <a:xfrm>
            <a:off x="702360" y="2976840"/>
            <a:ext cx="5886459" cy="275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Wieloletni aktywny członek Zarządu Oddziału Rejonowego Polskiego Związku Emerytów, Rencistów i Inwalidów</a:t>
            </a:r>
            <a:b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Giżycku. Z jego inicjatywy powstał </a:t>
            </a:r>
            <a:r>
              <a:rPr lang="pl-PL" sz="24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zespół taneczny „Złota Jesień”, działający przy Klubie Seniora</a:t>
            </a:r>
            <a: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Organizator corocznych międzynarodowych spotkań szachowych w ramach Grand Prix województwa warmińsko–mazurskiego.</a:t>
            </a:r>
            <a:endParaRPr lang="pl-PL" sz="2400" b="0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24" name="Obraz 323"/>
          <p:cNvPicPr/>
          <p:nvPr/>
        </p:nvPicPr>
        <p:blipFill>
          <a:blip r:embed="rId5"/>
          <a:stretch/>
        </p:blipFill>
        <p:spPr>
          <a:xfrm>
            <a:off x="7676640" y="2304000"/>
            <a:ext cx="4419000" cy="441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326" name="Obraz 1"/>
          <p:cNvPicPr/>
          <p:nvPr/>
        </p:nvPicPr>
        <p:blipFill>
          <a:blip r:embed="rId3"/>
          <a:stretch/>
        </p:blipFill>
        <p:spPr>
          <a:xfrm>
            <a:off x="-1058040" y="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327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328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717840" y="2065680"/>
            <a:ext cx="7238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Times New Roman"/>
              </a:rPr>
              <a:t>ROTARY CLUB GIŻYCKO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30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SPOŁECZNIK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31" name="CustomShape 5"/>
          <p:cNvSpPr/>
          <p:nvPr/>
        </p:nvSpPr>
        <p:spPr>
          <a:xfrm>
            <a:off x="702360" y="2976840"/>
            <a:ext cx="5742443" cy="275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4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Organizator licznych imprez, </a:t>
            </a:r>
            <a:br>
              <a:rPr lang="pl-PL" sz="24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np. </a:t>
            </a:r>
            <a:r>
              <a:rPr lang="pl-PL" sz="2400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Choinki Rotariańskiej dla dzieci, Święta Ziemniaka, współorganizator Wigilii na Pasażu, inicjator </a:t>
            </a:r>
            <a:r>
              <a:rPr lang="pl-PL" sz="24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akcji społecznych</a:t>
            </a:r>
            <a:r>
              <a:rPr lang="pl-PL" sz="240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wśród których: </a:t>
            </a:r>
            <a: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przekazanie sprzętu rehabilitacyjnego potrzebującym, łóżek do szpitala, 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ufundowanie                   i zbudowanie </a:t>
            </a:r>
            <a:r>
              <a:rPr lang="pl-PL" sz="24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bulodromu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boiska do gry w </a:t>
            </a:r>
            <a:r>
              <a:rPr lang="pl-PL" sz="24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boule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zakup tablicy multimedialnej Giżyckiej Grupie Regatowej. </a:t>
            </a:r>
            <a: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Pomysłodawca i współorganizator Zlotu Samochodów Zabytkowych.</a:t>
            </a:r>
            <a:endParaRPr lang="pl-PL" sz="2400" b="0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32" name="Obraz 331"/>
          <p:cNvPicPr/>
          <p:nvPr/>
        </p:nvPicPr>
        <p:blipFill>
          <a:blip r:embed="rId5"/>
          <a:stretch/>
        </p:blipFill>
        <p:spPr>
          <a:xfrm>
            <a:off x="6840000" y="2065680"/>
            <a:ext cx="5183640" cy="518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334" name="Obraz 1"/>
          <p:cNvPicPr/>
          <p:nvPr/>
        </p:nvPicPr>
        <p:blipFill>
          <a:blip r:embed="rId3"/>
          <a:stretch/>
        </p:blipFill>
        <p:spPr>
          <a:xfrm>
            <a:off x="-1058040" y="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335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336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37" name="CustomShape 3"/>
          <p:cNvSpPr/>
          <p:nvPr/>
        </p:nvSpPr>
        <p:spPr>
          <a:xfrm>
            <a:off x="717840" y="2065680"/>
            <a:ext cx="7238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Times New Roman"/>
              </a:rPr>
              <a:t>KATARZYNA PROKOPCZUK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38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SPOŁECZNIK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39" name="CustomShape 5"/>
          <p:cNvSpPr/>
          <p:nvPr/>
        </p:nvSpPr>
        <p:spPr>
          <a:xfrm>
            <a:off x="702361" y="2976839"/>
            <a:ext cx="4734330" cy="20371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Przewodnicząca Warmińsko-Mazurskiego Moto Clubu oraz Dyrektor Strefy Klubowej No Limit GP Polski ¼ mili, </a:t>
            </a:r>
            <a:r>
              <a:rPr lang="pl-PL" sz="25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organizatorka pomocy na rzecz Filipka Czerniawskiego.</a:t>
            </a:r>
            <a:endParaRPr lang="pl-PL" sz="2500" b="1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40" name="Obraz 339"/>
          <p:cNvPicPr/>
          <p:nvPr/>
        </p:nvPicPr>
        <p:blipFill>
          <a:blip r:embed="rId5"/>
          <a:stretch/>
        </p:blipFill>
        <p:spPr>
          <a:xfrm>
            <a:off x="6597360" y="2061360"/>
            <a:ext cx="5426280" cy="542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630000" y="378360"/>
            <a:ext cx="11340720" cy="157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2" name="Symbol zastępczy zawartości 5"/>
          <p:cNvPicPr/>
          <p:nvPr/>
        </p:nvPicPr>
        <p:blipFill>
          <a:blip r:embed="rId2"/>
          <a:stretch/>
        </p:blipFill>
        <p:spPr>
          <a:xfrm>
            <a:off x="-20880" y="0"/>
            <a:ext cx="13227120" cy="8829720"/>
          </a:xfrm>
          <a:prstGeom prst="rect">
            <a:avLst/>
          </a:prstGeom>
          <a:ln>
            <a:noFill/>
          </a:ln>
        </p:spPr>
      </p:pic>
      <p:pic>
        <p:nvPicPr>
          <p:cNvPr id="343" name="Obraz 4"/>
          <p:cNvPicPr/>
          <p:nvPr/>
        </p:nvPicPr>
        <p:blipFill>
          <a:blip r:embed="rId3"/>
          <a:stretch/>
        </p:blipFill>
        <p:spPr>
          <a:xfrm>
            <a:off x="1026108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344" name="CustomShape 2"/>
          <p:cNvSpPr/>
          <p:nvPr/>
        </p:nvSpPr>
        <p:spPr>
          <a:xfrm>
            <a:off x="1339200" y="1557360"/>
            <a:ext cx="3869640" cy="536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63000" rIns="126000" bIns="63000"/>
          <a:lstStyle/>
          <a:p>
            <a:pPr algn="just">
              <a:lnSpc>
                <a:spcPct val="100000"/>
              </a:lnSpc>
            </a:pPr>
            <a:r>
              <a:rPr lang="pl-PL" sz="5000" b="0" strike="noStrike" spc="-1">
                <a:solidFill>
                  <a:srgbClr val="582A04"/>
                </a:solidFill>
                <a:latin typeface="Lato"/>
                <a:ea typeface="Lato"/>
              </a:rPr>
              <a:t>PLEBISCYT</a:t>
            </a:r>
            <a:endParaRPr lang="pl-PL" sz="5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5000" b="0" strike="noStrike" spc="-1">
                <a:solidFill>
                  <a:srgbClr val="376092"/>
                </a:solidFill>
                <a:latin typeface="Lato"/>
                <a:ea typeface="Lato"/>
              </a:rPr>
              <a:t>NAGRODY ŚWIĘTEGO BRUNONA</a:t>
            </a:r>
            <a:endParaRPr lang="pl-PL" sz="5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2800" b="0" strike="noStrike" spc="-1">
                <a:solidFill>
                  <a:srgbClr val="582A04"/>
                </a:solidFill>
                <a:latin typeface="Lato"/>
                <a:ea typeface="Lato"/>
              </a:rPr>
              <a:t>PATRONA GIŻYCKA</a:t>
            </a:r>
            <a:endParaRPr lang="pl-PL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11600" b="0" strike="noStrike" spc="-1">
                <a:solidFill>
                  <a:srgbClr val="582A04"/>
                </a:solidFill>
                <a:latin typeface="Lato"/>
                <a:ea typeface="Lato"/>
              </a:rPr>
              <a:t>2018</a:t>
            </a:r>
            <a:endParaRPr lang="pl-PL" sz="1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Obraz 9"/>
          <p:cNvPicPr/>
          <p:nvPr/>
        </p:nvPicPr>
        <p:blipFill>
          <a:blip r:embed="rId2"/>
          <a:stretch/>
        </p:blipFill>
        <p:spPr>
          <a:xfrm>
            <a:off x="-396000" y="-26640"/>
            <a:ext cx="13248720" cy="8832240"/>
          </a:xfrm>
          <a:prstGeom prst="rect">
            <a:avLst/>
          </a:prstGeom>
          <a:ln>
            <a:noFill/>
          </a:ln>
        </p:spPr>
      </p:pic>
      <p:sp>
        <p:nvSpPr>
          <p:cNvPr id="346" name="CustomShape 1"/>
          <p:cNvSpPr/>
          <p:nvPr/>
        </p:nvSpPr>
        <p:spPr>
          <a:xfrm>
            <a:off x="3875760" y="765720"/>
            <a:ext cx="4492080" cy="194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8800" b="0" strike="noStrike" spc="-1">
                <a:solidFill>
                  <a:srgbClr val="FFFFFF"/>
                </a:solidFill>
                <a:latin typeface="Calibri"/>
                <a:ea typeface="DejaVu Sans"/>
              </a:rPr>
              <a:t>LAUREAT </a:t>
            </a:r>
            <a:endParaRPr lang="pl-PL" sz="8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3400" b="0" strike="noStrike" spc="-1">
                <a:solidFill>
                  <a:srgbClr val="FFFFFF"/>
                </a:solidFill>
                <a:latin typeface="Calibri"/>
                <a:ea typeface="DejaVu Sans"/>
              </a:rPr>
              <a:t>KATEGORII SPOŁECZNIK</a:t>
            </a:r>
            <a:endParaRPr lang="pl-PL" sz="3400" b="0" strike="noStrike" spc="-1">
              <a:latin typeface="Arial"/>
            </a:endParaRPr>
          </a:p>
        </p:txBody>
      </p:sp>
      <p:sp>
        <p:nvSpPr>
          <p:cNvPr id="347" name="CustomShape 2"/>
          <p:cNvSpPr/>
          <p:nvPr/>
        </p:nvSpPr>
        <p:spPr>
          <a:xfrm>
            <a:off x="684180" y="3861891"/>
            <a:ext cx="1108836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6600" b="1" strike="noStrike" spc="-1" dirty="0">
                <a:solidFill>
                  <a:srgbClr val="492303"/>
                </a:solidFill>
                <a:latin typeface="Lato"/>
                <a:ea typeface="Lato"/>
              </a:rPr>
              <a:t>R</a:t>
            </a:r>
            <a:r>
              <a:rPr lang="pl-PL" sz="5400" b="1" strike="noStrike" spc="-1" dirty="0">
                <a:solidFill>
                  <a:srgbClr val="492303"/>
                </a:solidFill>
                <a:latin typeface="Lato"/>
                <a:ea typeface="Lato"/>
              </a:rPr>
              <a:t>OTARY </a:t>
            </a:r>
            <a:r>
              <a:rPr lang="pl-PL" sz="6600" b="1" strike="noStrike" spc="-1" dirty="0">
                <a:solidFill>
                  <a:srgbClr val="492303"/>
                </a:solidFill>
                <a:latin typeface="Lato"/>
                <a:ea typeface="Lato"/>
              </a:rPr>
              <a:t>C</a:t>
            </a:r>
            <a:r>
              <a:rPr lang="pl-PL" sz="5400" b="1" strike="noStrike" spc="-1" dirty="0">
                <a:solidFill>
                  <a:srgbClr val="492303"/>
                </a:solidFill>
                <a:latin typeface="Lato"/>
                <a:ea typeface="Lato"/>
              </a:rPr>
              <a:t>LUB </a:t>
            </a:r>
            <a:r>
              <a:rPr lang="pl-PL" sz="6600" b="1" strike="noStrike" spc="-1" dirty="0">
                <a:solidFill>
                  <a:srgbClr val="492303"/>
                </a:solidFill>
                <a:latin typeface="Lato"/>
                <a:ea typeface="Lato"/>
              </a:rPr>
              <a:t>G</a:t>
            </a:r>
            <a:r>
              <a:rPr lang="pl-PL" sz="5400" b="1" strike="noStrike" spc="-1" dirty="0">
                <a:solidFill>
                  <a:srgbClr val="492303"/>
                </a:solidFill>
                <a:latin typeface="Lato"/>
                <a:ea typeface="Lato"/>
              </a:rPr>
              <a:t>IŻYCKO </a:t>
            </a:r>
            <a:endParaRPr lang="pl-PL" sz="5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Obraz 10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63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64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65" name="CustomShape 3"/>
          <p:cNvSpPr/>
          <p:nvPr/>
        </p:nvSpPr>
        <p:spPr>
          <a:xfrm>
            <a:off x="717840" y="2065680"/>
            <a:ext cx="6912000" cy="100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KATARZYNA POLEWCZAK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66" name="CustomShape 4"/>
          <p:cNvSpPr/>
          <p:nvPr/>
        </p:nvSpPr>
        <p:spPr>
          <a:xfrm>
            <a:off x="752399" y="3464280"/>
            <a:ext cx="5044331" cy="176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500" b="1" spc="-1" dirty="0">
                <a:solidFill>
                  <a:srgbClr val="002060"/>
                </a:solidFill>
                <a:latin typeface="Lato"/>
                <a:ea typeface="Lato"/>
              </a:rPr>
              <a:t>Społeczny działacz </a:t>
            </a:r>
            <a:r>
              <a:rPr lang="pl-PL" sz="2500" spc="-1" dirty="0">
                <a:solidFill>
                  <a:srgbClr val="002060"/>
                </a:solidFill>
                <a:latin typeface="Lato"/>
                <a:ea typeface="Lato"/>
              </a:rPr>
              <a:t>Związku Ukraińców w Polsce. </a:t>
            </a:r>
            <a:r>
              <a:rPr lang="pl-PL" sz="2500" b="1" spc="-1" dirty="0">
                <a:solidFill>
                  <a:srgbClr val="002060"/>
                </a:solidFill>
                <a:latin typeface="Lato"/>
                <a:ea typeface="Lato"/>
              </a:rPr>
              <a:t>Przewodnicząca</a:t>
            </a:r>
            <a:r>
              <a:rPr lang="pl-PL" sz="2500" spc="-1" dirty="0">
                <a:solidFill>
                  <a:srgbClr val="002060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Lato"/>
              </a:rPr>
              <a:t>Mazurskiego Oddziału Związku Ukraińców w Polsce. Organizator różnego rodzaju przedsięwzięć kulturalnych.</a:t>
            </a:r>
            <a:endParaRPr lang="pl-PL" sz="2500" b="0" strike="noStrike" spc="-1" dirty="0">
              <a:latin typeface="Arial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KULTURA</a:t>
            </a:r>
            <a:endParaRPr lang="pl-PL" sz="2500" b="0" strike="noStrike" spc="-1">
              <a:latin typeface="Arial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E8C38F-448B-4B07-B050-746A9CB82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87" y="2036346"/>
            <a:ext cx="4814003" cy="6290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349" name="CustomShape 2"/>
          <p:cNvSpPr/>
          <p:nvPr/>
        </p:nvSpPr>
        <p:spPr>
          <a:xfrm>
            <a:off x="2052360" y="2637720"/>
            <a:ext cx="10548720" cy="377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1" strike="noStrike" spc="-1">
                <a:solidFill>
                  <a:srgbClr val="000000"/>
                </a:solidFill>
                <a:latin typeface="Lato"/>
                <a:ea typeface="Lato"/>
              </a:rPr>
              <a:t>Zagadnienia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1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2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3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4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5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 indent="-359640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350" name="Obraz 1"/>
          <p:cNvPicPr/>
          <p:nvPr/>
        </p:nvPicPr>
        <p:blipFill>
          <a:blip r:embed="rId2"/>
          <a:stretch/>
        </p:blipFill>
        <p:spPr>
          <a:xfrm>
            <a:off x="-396000" y="-11880"/>
            <a:ext cx="13284720" cy="8856360"/>
          </a:xfrm>
          <a:prstGeom prst="rect">
            <a:avLst/>
          </a:prstGeom>
          <a:ln>
            <a:noFill/>
          </a:ln>
        </p:spPr>
      </p:pic>
      <p:sp>
        <p:nvSpPr>
          <p:cNvPr id="351" name="CustomShape 3"/>
          <p:cNvSpPr/>
          <p:nvPr/>
        </p:nvSpPr>
        <p:spPr>
          <a:xfrm>
            <a:off x="3348459" y="3247920"/>
            <a:ext cx="5667120" cy="316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NOMINOWANI W KATEGORII</a:t>
            </a:r>
            <a:endParaRPr lang="pl-PL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8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AMBASADOR</a:t>
            </a:r>
            <a:endParaRPr lang="pl-PL" sz="8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8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G I Ż Y C K A</a:t>
            </a:r>
            <a:endParaRPr lang="pl-PL" sz="8600" b="0" strike="noStrike" spc="-1" dirty="0">
              <a:latin typeface="Arial"/>
            </a:endParaRPr>
          </a:p>
        </p:txBody>
      </p:sp>
      <p:sp>
        <p:nvSpPr>
          <p:cNvPr id="352" name="CustomShape 4"/>
          <p:cNvSpPr/>
          <p:nvPr/>
        </p:nvSpPr>
        <p:spPr>
          <a:xfrm>
            <a:off x="1638180" y="7822440"/>
            <a:ext cx="92163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NAGRODY ŚWIĘTEGO BRUNONA PATRONA GIŻYCKA</a:t>
            </a:r>
            <a:endParaRPr lang="pl-PL" sz="2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354" name="Obraz 1"/>
          <p:cNvPicPr/>
          <p:nvPr/>
        </p:nvPicPr>
        <p:blipFill>
          <a:blip r:embed="rId3"/>
          <a:stretch/>
        </p:blipFill>
        <p:spPr>
          <a:xfrm>
            <a:off x="-1058040" y="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355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356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57" name="CustomShape 3"/>
          <p:cNvSpPr/>
          <p:nvPr/>
        </p:nvSpPr>
        <p:spPr>
          <a:xfrm>
            <a:off x="717840" y="2065680"/>
            <a:ext cx="7238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Times New Roman"/>
              </a:rPr>
              <a:t>JAKUB KOCHANOWSKI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58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AMBASADOR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59" name="CustomShape 5"/>
          <p:cNvSpPr/>
          <p:nvPr/>
        </p:nvSpPr>
        <p:spPr>
          <a:xfrm>
            <a:off x="702360" y="2976839"/>
            <a:ext cx="5454411" cy="3261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Wychowanek sekcji siatkarskiej MOSiR w Giżycku, zawodnik Indykpol AZS Olsztyn, reprezentant polskiej kadry piłki siatkowej, wielokrotny medalista Mistrzostw Europy i Świata Kadetów i Juniorów. </a:t>
            </a:r>
            <a:r>
              <a:rPr lang="pl-PL" sz="2500" b="1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Zaangażowany we współpracę Giżycka z AZS Olsztyn</a:t>
            </a:r>
            <a:r>
              <a:rPr lang="pl-PL" sz="2500" b="1" spc="-1" dirty="0">
                <a:solidFill>
                  <a:srgbClr val="002060"/>
                </a:solidFill>
                <a:latin typeface="Lato"/>
                <a:ea typeface="Times New Roman"/>
              </a:rPr>
              <a:t> </a:t>
            </a:r>
            <a:r>
              <a:rPr lang="pl-PL" sz="2500" b="1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w ramach Programu Partnerstwa Regionalnego.</a:t>
            </a:r>
            <a:endParaRPr lang="pl-PL" sz="2500" b="1" strike="noStrike" spc="-1" dirty="0">
              <a:latin typeface="Arial"/>
            </a:endParaRPr>
          </a:p>
        </p:txBody>
      </p:sp>
      <p:pic>
        <p:nvPicPr>
          <p:cNvPr id="2050" name="Picture 2" descr="O:\UM_JMK\Redagowanie tekstów\PLEBISCYT ŚW BRUNONA 2017_18\fotografie\jakub Kochanowsk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220" y="2065680"/>
            <a:ext cx="476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362" name="Obraz 1"/>
          <p:cNvPicPr/>
          <p:nvPr/>
        </p:nvPicPr>
        <p:blipFill>
          <a:blip r:embed="rId3"/>
          <a:stretch/>
        </p:blipFill>
        <p:spPr>
          <a:xfrm>
            <a:off x="-1058040" y="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363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364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65" name="CustomShape 3"/>
          <p:cNvSpPr/>
          <p:nvPr/>
        </p:nvSpPr>
        <p:spPr>
          <a:xfrm>
            <a:off x="717840" y="2065680"/>
            <a:ext cx="7238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Times New Roman"/>
              </a:rPr>
              <a:t>GIŻYCKA GRUPA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Times New Roman"/>
              </a:rPr>
              <a:t>REGATOWA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66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AMBASADOR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67" name="CustomShape 5"/>
          <p:cNvSpPr/>
          <p:nvPr/>
        </p:nvSpPr>
        <p:spPr>
          <a:xfrm>
            <a:off x="702360" y="3285827"/>
            <a:ext cx="4374291" cy="199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500" b="1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Zawodnicy, trenerzy, rodzice, uczestnicy, </a:t>
            </a: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organizatorzy wyjazdów na najważniejsze żeglarskie zawody w kraju </a:t>
            </a:r>
            <a:b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</a:b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i za granicą, podczas których promowane jest nasze miasto.</a:t>
            </a:r>
            <a:endParaRPr lang="pl-PL" sz="2500" b="0" strike="noStrike" spc="-1" dirty="0">
              <a:latin typeface="Arial"/>
            </a:endParaRPr>
          </a:p>
        </p:txBody>
      </p:sp>
      <p:pic>
        <p:nvPicPr>
          <p:cNvPr id="368" name="Obraz 367"/>
          <p:cNvPicPr/>
          <p:nvPr/>
        </p:nvPicPr>
        <p:blipFill>
          <a:blip r:embed="rId5"/>
          <a:stretch/>
        </p:blipFill>
        <p:spPr>
          <a:xfrm>
            <a:off x="6264000" y="2143440"/>
            <a:ext cx="5902200" cy="397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370" name="Obraz 1"/>
          <p:cNvPicPr/>
          <p:nvPr/>
        </p:nvPicPr>
        <p:blipFill>
          <a:blip r:embed="rId3"/>
          <a:stretch/>
        </p:blipFill>
        <p:spPr>
          <a:xfrm>
            <a:off x="-1058040" y="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371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372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73" name="CustomShape 3"/>
          <p:cNvSpPr/>
          <p:nvPr/>
        </p:nvSpPr>
        <p:spPr>
          <a:xfrm>
            <a:off x="717840" y="2065680"/>
            <a:ext cx="7238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Times New Roman"/>
              </a:rPr>
              <a:t>ADRIAN MIELNIK</a:t>
            </a:r>
            <a:endParaRPr lang="pl-PL" sz="3000" b="0" u="sng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"/>
            </a:endParaRPr>
          </a:p>
        </p:txBody>
      </p:sp>
      <p:sp>
        <p:nvSpPr>
          <p:cNvPr id="374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AMBASADOR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75" name="CustomShape 5"/>
          <p:cNvSpPr/>
          <p:nvPr/>
        </p:nvSpPr>
        <p:spPr>
          <a:xfrm>
            <a:off x="702360" y="2976840"/>
            <a:ext cx="4950355" cy="199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Reporter TVN promujący Giżycko</a:t>
            </a:r>
            <a:br>
              <a:rPr dirty="0"/>
            </a:br>
            <a:r>
              <a:rPr lang="pl-PL" sz="2500" b="1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i podkreślający więzy ze swoim rodzinnym miastem.</a:t>
            </a:r>
            <a:endParaRPr lang="pl-PL" sz="2500" b="1" strike="noStrike" spc="-1" dirty="0">
              <a:latin typeface="Arial"/>
              <a:ea typeface="Times New Roman"/>
            </a:endParaRPr>
          </a:p>
        </p:txBody>
      </p:sp>
      <p:pic>
        <p:nvPicPr>
          <p:cNvPr id="376" name="Obraz 375"/>
          <p:cNvPicPr/>
          <p:nvPr/>
        </p:nvPicPr>
        <p:blipFill>
          <a:blip r:embed="rId5"/>
          <a:stretch/>
        </p:blipFill>
        <p:spPr>
          <a:xfrm>
            <a:off x="7224120" y="2117880"/>
            <a:ext cx="4871880" cy="609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630000" y="378360"/>
            <a:ext cx="11340720" cy="157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8" name="Symbol zastępczy zawartości 5"/>
          <p:cNvPicPr/>
          <p:nvPr/>
        </p:nvPicPr>
        <p:blipFill>
          <a:blip r:embed="rId2"/>
          <a:stretch/>
        </p:blipFill>
        <p:spPr>
          <a:xfrm>
            <a:off x="-20880" y="0"/>
            <a:ext cx="13227120" cy="8829720"/>
          </a:xfrm>
          <a:prstGeom prst="rect">
            <a:avLst/>
          </a:prstGeom>
          <a:ln>
            <a:noFill/>
          </a:ln>
        </p:spPr>
      </p:pic>
      <p:pic>
        <p:nvPicPr>
          <p:cNvPr id="379" name="Obraz 4"/>
          <p:cNvPicPr/>
          <p:nvPr/>
        </p:nvPicPr>
        <p:blipFill>
          <a:blip r:embed="rId3"/>
          <a:stretch/>
        </p:blipFill>
        <p:spPr>
          <a:xfrm>
            <a:off x="1026108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380" name="CustomShape 2"/>
          <p:cNvSpPr/>
          <p:nvPr/>
        </p:nvSpPr>
        <p:spPr>
          <a:xfrm>
            <a:off x="1339200" y="1557360"/>
            <a:ext cx="3869640" cy="536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63000" rIns="126000" bIns="63000"/>
          <a:lstStyle/>
          <a:p>
            <a:pPr algn="just">
              <a:lnSpc>
                <a:spcPct val="100000"/>
              </a:lnSpc>
            </a:pPr>
            <a:r>
              <a:rPr lang="pl-PL" sz="5000" b="0" strike="noStrike" spc="-1">
                <a:solidFill>
                  <a:srgbClr val="582A04"/>
                </a:solidFill>
                <a:latin typeface="Lato"/>
                <a:ea typeface="Lato"/>
              </a:rPr>
              <a:t>PLEBISCYT</a:t>
            </a:r>
            <a:endParaRPr lang="pl-PL" sz="5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5000" b="0" strike="noStrike" spc="-1">
                <a:solidFill>
                  <a:srgbClr val="376092"/>
                </a:solidFill>
                <a:latin typeface="Lato"/>
                <a:ea typeface="Lato"/>
              </a:rPr>
              <a:t>NAGRODY ŚWIĘTEGO BRUNONA</a:t>
            </a:r>
            <a:endParaRPr lang="pl-PL" sz="5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2800" b="0" strike="noStrike" spc="-1">
                <a:solidFill>
                  <a:srgbClr val="582A04"/>
                </a:solidFill>
                <a:latin typeface="Lato"/>
                <a:ea typeface="Lato"/>
              </a:rPr>
              <a:t>PATRONA GIŻYCKA</a:t>
            </a:r>
            <a:endParaRPr lang="pl-PL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11600" b="0" strike="noStrike" spc="-1">
                <a:solidFill>
                  <a:srgbClr val="582A04"/>
                </a:solidFill>
                <a:latin typeface="Lato"/>
                <a:ea typeface="Lato"/>
              </a:rPr>
              <a:t>2018</a:t>
            </a:r>
            <a:endParaRPr lang="pl-PL" sz="1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Obraz 9"/>
          <p:cNvPicPr/>
          <p:nvPr/>
        </p:nvPicPr>
        <p:blipFill>
          <a:blip r:embed="rId2"/>
          <a:stretch/>
        </p:blipFill>
        <p:spPr>
          <a:xfrm>
            <a:off x="-396000" y="-26640"/>
            <a:ext cx="13248720" cy="8832240"/>
          </a:xfrm>
          <a:prstGeom prst="rect">
            <a:avLst/>
          </a:prstGeom>
          <a:ln>
            <a:noFill/>
          </a:ln>
        </p:spPr>
      </p:pic>
      <p:sp>
        <p:nvSpPr>
          <p:cNvPr id="382" name="CustomShape 1"/>
          <p:cNvSpPr/>
          <p:nvPr/>
        </p:nvSpPr>
        <p:spPr>
          <a:xfrm>
            <a:off x="3875760" y="765720"/>
            <a:ext cx="4492080" cy="194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8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LAUREAT </a:t>
            </a:r>
            <a:endParaRPr lang="pl-PL" sz="8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3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KATEGORII </a:t>
            </a:r>
            <a:r>
              <a:rPr lang="pl-PL" sz="3400" spc="-1" dirty="0">
                <a:solidFill>
                  <a:srgbClr val="FFFFFF"/>
                </a:solidFill>
                <a:latin typeface="Calibri"/>
                <a:ea typeface="DejaVu Sans"/>
              </a:rPr>
              <a:t>AMBASADOR GIŻYCKA</a:t>
            </a:r>
            <a:endParaRPr lang="pl-PL" sz="3400" b="0" strike="noStrike" spc="-1" dirty="0">
              <a:latin typeface="Arial"/>
            </a:endParaRPr>
          </a:p>
        </p:txBody>
      </p:sp>
      <p:sp>
        <p:nvSpPr>
          <p:cNvPr id="383" name="CustomShape 2"/>
          <p:cNvSpPr/>
          <p:nvPr/>
        </p:nvSpPr>
        <p:spPr>
          <a:xfrm>
            <a:off x="800014" y="3789883"/>
            <a:ext cx="1108836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6600" b="1" strike="noStrike" spc="-1" dirty="0">
                <a:solidFill>
                  <a:srgbClr val="492303"/>
                </a:solidFill>
                <a:latin typeface="Lato"/>
                <a:ea typeface="Lato"/>
              </a:rPr>
              <a:t>J</a:t>
            </a:r>
            <a:r>
              <a:rPr lang="pl-PL" sz="5400" b="1" strike="noStrike" spc="-1" dirty="0">
                <a:solidFill>
                  <a:srgbClr val="492303"/>
                </a:solidFill>
                <a:latin typeface="Lato"/>
                <a:ea typeface="Lato"/>
              </a:rPr>
              <a:t>AKUB </a:t>
            </a:r>
            <a:r>
              <a:rPr lang="pl-PL" sz="6600" b="1" strike="noStrike" spc="-1" dirty="0">
                <a:solidFill>
                  <a:srgbClr val="492303"/>
                </a:solidFill>
                <a:latin typeface="Lato"/>
                <a:ea typeface="Lato"/>
              </a:rPr>
              <a:t>K</a:t>
            </a:r>
            <a:r>
              <a:rPr lang="pl-PL" sz="5400" b="1" strike="noStrike" spc="-1" dirty="0">
                <a:solidFill>
                  <a:srgbClr val="492303"/>
                </a:solidFill>
                <a:latin typeface="Lato"/>
                <a:ea typeface="Lato"/>
              </a:rPr>
              <a:t>OCHANOWSKI</a:t>
            </a:r>
            <a:endParaRPr lang="pl-PL" sz="5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957" y="-19515"/>
            <a:ext cx="13177464" cy="8784976"/>
          </a:xfrm>
          <a:prstGeom prst="rect">
            <a:avLst/>
          </a:prstGeom>
        </p:spPr>
      </p:pic>
      <p:pic>
        <p:nvPicPr>
          <p:cNvPr id="5" name="video-15159510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2555" y="539578"/>
            <a:ext cx="4392488" cy="790647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8965083" y="7894339"/>
            <a:ext cx="2776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pl-PL" b="1" u="sng" strike="noStrik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Times New Roman"/>
              </a:rPr>
              <a:t>JAKUB KOCHANOWSKI</a:t>
            </a:r>
            <a:endParaRPr lang="pl-PL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94251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385" name="CustomShape 2"/>
          <p:cNvSpPr/>
          <p:nvPr/>
        </p:nvSpPr>
        <p:spPr>
          <a:xfrm>
            <a:off x="2052360" y="2637720"/>
            <a:ext cx="10548720" cy="377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1" strike="noStrike" spc="-1">
                <a:solidFill>
                  <a:srgbClr val="000000"/>
                </a:solidFill>
                <a:latin typeface="Lato"/>
                <a:ea typeface="Lato"/>
              </a:rPr>
              <a:t>Zagadnienia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1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2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3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4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5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 indent="-359640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386" name="Obraz 1"/>
          <p:cNvPicPr/>
          <p:nvPr/>
        </p:nvPicPr>
        <p:blipFill>
          <a:blip r:embed="rId2"/>
          <a:stretch/>
        </p:blipFill>
        <p:spPr>
          <a:xfrm>
            <a:off x="-396000" y="-11880"/>
            <a:ext cx="13284720" cy="8856360"/>
          </a:xfrm>
          <a:prstGeom prst="rect">
            <a:avLst/>
          </a:prstGeom>
          <a:ln>
            <a:noFill/>
          </a:ln>
        </p:spPr>
      </p:pic>
      <p:sp>
        <p:nvSpPr>
          <p:cNvPr id="387" name="CustomShape 3"/>
          <p:cNvSpPr/>
          <p:nvPr/>
        </p:nvSpPr>
        <p:spPr>
          <a:xfrm>
            <a:off x="3412800" y="3337920"/>
            <a:ext cx="5667120" cy="316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NOMINOWANI W KATEGORII</a:t>
            </a:r>
            <a:endParaRPr lang="pl-PL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3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POMYSŁ</a:t>
            </a:r>
            <a:endParaRPr lang="pl-PL" sz="13000" b="0" strike="noStrike" spc="-1" dirty="0">
              <a:latin typeface="Arial"/>
            </a:endParaRPr>
          </a:p>
        </p:txBody>
      </p:sp>
      <p:sp>
        <p:nvSpPr>
          <p:cNvPr id="388" name="CustomShape 4"/>
          <p:cNvSpPr/>
          <p:nvPr/>
        </p:nvSpPr>
        <p:spPr>
          <a:xfrm>
            <a:off x="1638180" y="7822440"/>
            <a:ext cx="92163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NAGRODY ŚWIĘTEGO BRUNONA PATRONA GIŻYCKA</a:t>
            </a:r>
            <a:endParaRPr lang="pl-PL" sz="2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390" name="Obraz 1"/>
          <p:cNvPicPr/>
          <p:nvPr/>
        </p:nvPicPr>
        <p:blipFill>
          <a:blip r:embed="rId3"/>
          <a:stretch/>
        </p:blipFill>
        <p:spPr>
          <a:xfrm>
            <a:off x="-1058040" y="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391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392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93" name="CustomShape 3"/>
          <p:cNvSpPr/>
          <p:nvPr/>
        </p:nvSpPr>
        <p:spPr>
          <a:xfrm>
            <a:off x="717840" y="2065680"/>
            <a:ext cx="7238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Times New Roman"/>
              </a:rPr>
              <a:t>PORTAL GIZYCKO.INFO </a:t>
            </a:r>
            <a:endParaRPr lang="pl-PL" sz="3000" b="1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Times New Roman"/>
              </a:rPr>
              <a:t>Piotr Suchta </a:t>
            </a:r>
            <a:endParaRPr lang="pl-PL" sz="3000" b="1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Times New Roman"/>
            </a:endParaRPr>
          </a:p>
        </p:txBody>
      </p:sp>
      <p:sp>
        <p:nvSpPr>
          <p:cNvPr id="394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POMYSŁ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395" name="CustomShape 5"/>
          <p:cNvSpPr/>
          <p:nvPr/>
        </p:nvSpPr>
        <p:spPr>
          <a:xfrm>
            <a:off x="702360" y="3213819"/>
            <a:ext cx="5382403" cy="199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Właściciel portalu gizycko.info, </a:t>
            </a:r>
            <a:b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</a:b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który ma kilkadziesiąt tysięcy odsłon miesięcznie, </a:t>
            </a:r>
            <a:r>
              <a:rPr lang="pl-PL" sz="2500" b="1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a dzięki temu reklamuje nasz region na zewnątrz</a:t>
            </a: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. Organizator bardzo popularnych konsultacji społecznych o tematyce Giżycka i okolic</a:t>
            </a:r>
            <a:r>
              <a:rPr lang="pl-PL" sz="1200" b="1" spc="-1" dirty="0">
                <a:solidFill>
                  <a:srgbClr val="002060"/>
                </a:solidFill>
                <a:latin typeface="Lato"/>
                <a:ea typeface="Times New Roman"/>
              </a:rPr>
              <a:t>.</a:t>
            </a:r>
            <a:endParaRPr lang="pl-PL" sz="1200" b="0" strike="noStrike" spc="-1" dirty="0">
              <a:latin typeface="Arial"/>
              <a:ea typeface="Times New Roman"/>
            </a:endParaRPr>
          </a:p>
        </p:txBody>
      </p:sp>
      <p:pic>
        <p:nvPicPr>
          <p:cNvPr id="396" name="Obraz 395"/>
          <p:cNvPicPr/>
          <p:nvPr/>
        </p:nvPicPr>
        <p:blipFill>
          <a:blip r:embed="rId5"/>
          <a:stretch/>
        </p:blipFill>
        <p:spPr>
          <a:xfrm>
            <a:off x="7272000" y="2205360"/>
            <a:ext cx="4850640" cy="485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398" name="Obraz 1"/>
          <p:cNvPicPr/>
          <p:nvPr/>
        </p:nvPicPr>
        <p:blipFill>
          <a:blip r:embed="rId3"/>
          <a:stretch/>
        </p:blipFill>
        <p:spPr>
          <a:xfrm>
            <a:off x="-1058040" y="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399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400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401" name="CustomShape 3"/>
          <p:cNvSpPr/>
          <p:nvPr/>
        </p:nvSpPr>
        <p:spPr>
          <a:xfrm>
            <a:off x="717840" y="2065680"/>
            <a:ext cx="936216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pl-PL" sz="3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Times New Roman"/>
              </a:rPr>
              <a:t>OBSERWATORIUM ASTRONOMICZNE </a:t>
            </a:r>
            <a:br>
              <a:rPr lang="pl-PL" sz="3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Times New Roman"/>
              </a:rPr>
            </a:b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Times New Roman"/>
              </a:rPr>
              <a:t>Magdalena Jurgielewicz  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02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POMYSŁ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403" name="CustomShape 5"/>
          <p:cNvSpPr/>
          <p:nvPr/>
        </p:nvSpPr>
        <p:spPr>
          <a:xfrm>
            <a:off x="702360" y="2976840"/>
            <a:ext cx="4950355" cy="199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pl-PL" sz="1200" b="0" strike="noStrike" spc="-1" dirty="0">
              <a:latin typeface="Arial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l-PL" sz="28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Pomysłodawczyni Miejskiego </a:t>
            </a:r>
            <a:r>
              <a:rPr lang="pl-PL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Szkolnego Obserwatorium Astronomicznego </a:t>
            </a: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zgłoszonego w ramach GBO, </a:t>
            </a:r>
            <a:r>
              <a:rPr lang="pl-PL" sz="2500" b="1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będącego innowacją na skalę województwa, która</a:t>
            </a:r>
            <a:r>
              <a:rPr lang="pl-PL" sz="2500" spc="-1" dirty="0">
                <a:solidFill>
                  <a:srgbClr val="002060"/>
                </a:solidFill>
                <a:latin typeface="Lato"/>
                <a:ea typeface="Times New Roman"/>
              </a:rPr>
              <a:t> </a:t>
            </a: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z pewnością zyska uznanie w oczach społeczności naszego miasta.</a:t>
            </a:r>
            <a:endParaRPr lang="pl-PL" sz="2500" b="0" strike="noStrike" spc="-1" dirty="0">
              <a:latin typeface="Arial"/>
              <a:ea typeface="Times New Roman"/>
            </a:endParaRPr>
          </a:p>
        </p:txBody>
      </p:sp>
      <p:pic>
        <p:nvPicPr>
          <p:cNvPr id="404" name="Obraz 403"/>
          <p:cNvPicPr/>
          <p:nvPr/>
        </p:nvPicPr>
        <p:blipFill>
          <a:blip r:embed="rId5"/>
          <a:stretch/>
        </p:blipFill>
        <p:spPr>
          <a:xfrm>
            <a:off x="6156771" y="3167999"/>
            <a:ext cx="6011229" cy="401237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Obraz 10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71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72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73" name="CustomShape 3"/>
          <p:cNvSpPr/>
          <p:nvPr/>
        </p:nvSpPr>
        <p:spPr>
          <a:xfrm>
            <a:off x="717840" y="2065680"/>
            <a:ext cx="691200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PAŃSTWOWA SZKOŁA MUZYCZNA</a:t>
            </a: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Lato"/>
              </a:rPr>
              <a:t> 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74" name="CustomShape 4"/>
          <p:cNvSpPr/>
          <p:nvPr/>
        </p:nvSpPr>
        <p:spPr>
          <a:xfrm>
            <a:off x="752399" y="3214800"/>
            <a:ext cx="4684291" cy="88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500" spc="-1" dirty="0">
                <a:solidFill>
                  <a:srgbClr val="002060"/>
                </a:solidFill>
                <a:latin typeface="Lato"/>
                <a:ea typeface="Lato"/>
              </a:rPr>
              <a:t>Nieoceniony wpływ na </a:t>
            </a:r>
            <a:r>
              <a:rPr lang="pl-PL" sz="2500" b="1" spc="-1" dirty="0">
                <a:solidFill>
                  <a:srgbClr val="002060"/>
                </a:solidFill>
                <a:latin typeface="Lato"/>
                <a:ea typeface="Lato"/>
              </a:rPr>
              <a:t>rozwój i kształtowanie kultury</a:t>
            </a:r>
            <a:r>
              <a:rPr lang="pl-PL" sz="2500" spc="-1" dirty="0">
                <a:solidFill>
                  <a:srgbClr val="002060"/>
                </a:solidFill>
                <a:latin typeface="Lato"/>
                <a:ea typeface="Lato"/>
              </a:rPr>
              <a:t> w naszym mieście. Nauczyciele zostali uhonorowani odznaczeniami Prezydenta Rzeczypospolitej Polskiej.</a:t>
            </a:r>
          </a:p>
          <a:p>
            <a:pPr algn="just">
              <a:lnSpc>
                <a:spcPct val="100000"/>
              </a:lnSpc>
            </a:pPr>
            <a:r>
              <a:rPr lang="pl-PL" sz="2500" spc="-1" dirty="0">
                <a:solidFill>
                  <a:srgbClr val="002060"/>
                </a:solidFill>
                <a:latin typeface="Lato"/>
                <a:ea typeface="Lato"/>
              </a:rPr>
              <a:t>Rozpoczęto budowę </a:t>
            </a:r>
            <a:r>
              <a:rPr lang="pl-PL" sz="2500" b="1" spc="-1" dirty="0">
                <a:solidFill>
                  <a:srgbClr val="002060"/>
                </a:solidFill>
                <a:latin typeface="Lato"/>
                <a:ea typeface="Lato"/>
              </a:rPr>
              <a:t>sali koncertowej na 160 miejsc </a:t>
            </a:r>
            <a:r>
              <a:rPr lang="pl-PL" sz="2500" spc="-1" dirty="0">
                <a:solidFill>
                  <a:srgbClr val="002060"/>
                </a:solidFill>
                <a:latin typeface="Lato"/>
                <a:ea typeface="Lato"/>
              </a:rPr>
              <a:t>z nowoczesnym wyposażeniem.</a:t>
            </a:r>
            <a:endParaRPr lang="pl-PL" sz="2500" strike="noStrike" spc="-1" dirty="0">
              <a:latin typeface="Arial"/>
            </a:endParaRPr>
          </a:p>
        </p:txBody>
      </p:sp>
      <p:sp>
        <p:nvSpPr>
          <p:cNvPr id="76" name="CustomShape 5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KULTURA</a:t>
            </a:r>
            <a:endParaRPr lang="pl-PL" sz="2500" b="0" strike="noStrike" spc="-1">
              <a:latin typeface="Arial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B78C8B3-C2BE-4D47-8A54-15D37C5121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67" y="3045370"/>
            <a:ext cx="5748853" cy="431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406" name="Obraz 1"/>
          <p:cNvPicPr/>
          <p:nvPr/>
        </p:nvPicPr>
        <p:blipFill>
          <a:blip r:embed="rId3"/>
          <a:stretch/>
        </p:blipFill>
        <p:spPr>
          <a:xfrm>
            <a:off x="-1058040" y="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407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408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409" name="CustomShape 3"/>
          <p:cNvSpPr/>
          <p:nvPr/>
        </p:nvSpPr>
        <p:spPr>
          <a:xfrm>
            <a:off x="731880" y="2065680"/>
            <a:ext cx="936216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Times New Roman"/>
              </a:rPr>
              <a:t>GIŻYCKIE MAMY</a:t>
            </a:r>
            <a:br>
              <a:rPr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Times New Roman"/>
              </a:rPr>
              <a:t>Karolina Lipka</a:t>
            </a:r>
            <a:endParaRPr lang="pl-PL" sz="3000" b="1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Times New Roman"/>
            </a:endParaRPr>
          </a:p>
        </p:txBody>
      </p:sp>
      <p:sp>
        <p:nvSpPr>
          <p:cNvPr id="410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POMYSŁ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411" name="CustomShape 5"/>
          <p:cNvSpPr/>
          <p:nvPr/>
        </p:nvSpPr>
        <p:spPr>
          <a:xfrm>
            <a:off x="702360" y="2976840"/>
            <a:ext cx="5166379" cy="199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pl-PL" sz="1200" b="0" strike="noStrike" spc="-1" dirty="0">
              <a:latin typeface="Arial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Pomysłodawczyni założenia grupy „Giżyckie Mamy”, która propaguje wychowywanie dzieci w duchu bliskości, a także </a:t>
            </a:r>
            <a:r>
              <a:rPr lang="pl-PL" sz="2500" b="1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Stowarzyszenia </a:t>
            </a:r>
            <a:r>
              <a:rPr lang="pl-PL" sz="2500" b="1" strike="noStrike" spc="-1" dirty="0" err="1">
                <a:solidFill>
                  <a:srgbClr val="002060"/>
                </a:solidFill>
                <a:latin typeface="Lato"/>
                <a:ea typeface="Times New Roman"/>
              </a:rPr>
              <a:t>MamooLec</a:t>
            </a:r>
            <a:r>
              <a:rPr lang="pl-PL" sz="2500" b="1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 integrującego społeczność mam</a:t>
            </a: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, dając im dostęp do wiedzy, edukacji i możliwość rozwoju oraz spędzania czasu aktywnie z dzieckiem.</a:t>
            </a:r>
            <a:endParaRPr lang="pl-PL" sz="2500" b="0" strike="noStrike" spc="-1" dirty="0">
              <a:latin typeface="Arial"/>
              <a:ea typeface="Times New Roman"/>
            </a:endParaRPr>
          </a:p>
        </p:txBody>
      </p:sp>
      <p:pic>
        <p:nvPicPr>
          <p:cNvPr id="412" name="Obraz 411"/>
          <p:cNvPicPr/>
          <p:nvPr/>
        </p:nvPicPr>
        <p:blipFill>
          <a:blip r:embed="rId5"/>
          <a:stretch/>
        </p:blipFill>
        <p:spPr>
          <a:xfrm>
            <a:off x="6308640" y="2232000"/>
            <a:ext cx="5787360" cy="385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414" name="Obraz 1"/>
          <p:cNvPicPr/>
          <p:nvPr/>
        </p:nvPicPr>
        <p:blipFill>
          <a:blip r:embed="rId3"/>
          <a:stretch/>
        </p:blipFill>
        <p:spPr>
          <a:xfrm>
            <a:off x="-1058040" y="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415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416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731880" y="2065680"/>
            <a:ext cx="936216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Times New Roman"/>
              </a:rPr>
              <a:t>FESTIWAL FANTASTYKI TWIERDZA</a:t>
            </a:r>
            <a:br>
              <a:rPr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Times New Roman"/>
              </a:rPr>
              <a:t>Dorota Filipczak–Brzychcy i Artur Brzychcy </a:t>
            </a:r>
            <a:endParaRPr lang="pl-PL" sz="3000" b="1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Times New Roman"/>
            </a:endParaRPr>
          </a:p>
        </p:txBody>
      </p:sp>
      <p:sp>
        <p:nvSpPr>
          <p:cNvPr id="418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POMYSŁ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419" name="CustomShape 5"/>
          <p:cNvSpPr/>
          <p:nvPr/>
        </p:nvSpPr>
        <p:spPr>
          <a:xfrm>
            <a:off x="702361" y="3086734"/>
            <a:ext cx="5526418" cy="199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pl-PL" sz="1200" b="0" strike="noStrike" spc="-1" dirty="0">
              <a:latin typeface="Arial"/>
              <a:ea typeface="Times New Roman"/>
            </a:endParaRPr>
          </a:p>
          <a:p>
            <a:pPr algn="just">
              <a:lnSpc>
                <a:spcPct val="100000"/>
              </a:lnSpc>
            </a:pPr>
            <a:r>
              <a:rPr lang="pl-PL" sz="2500" b="1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Pomysłodawcy Festiwalu Fantastyki </a:t>
            </a: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organizowanego w Twierdzy </a:t>
            </a:r>
            <a:r>
              <a:rPr lang="pl-PL" sz="2500" b="0" strike="noStrike" spc="-1" dirty="0" err="1">
                <a:solidFill>
                  <a:srgbClr val="002060"/>
                </a:solidFill>
                <a:latin typeface="Lato"/>
                <a:ea typeface="Times New Roman"/>
              </a:rPr>
              <a:t>Boyen</a:t>
            </a:r>
            <a:r>
              <a:rPr lang="pl-PL" sz="2500" b="0" strike="noStrike" spc="-1" dirty="0">
                <a:solidFill>
                  <a:srgbClr val="002060"/>
                </a:solidFill>
                <a:latin typeface="Lato"/>
                <a:ea typeface="Times New Roman"/>
              </a:rPr>
              <a:t>. W 2017 r. odbyła się już trzecia edycja festiwalu, który każdego roku gromadzi na Twierdzy wielu giżycczan oraz turystów.</a:t>
            </a:r>
            <a:endParaRPr lang="pl-PL" sz="2500" b="0" strike="noStrike" spc="-1" dirty="0">
              <a:latin typeface="Arial"/>
              <a:ea typeface="Times New Roman"/>
            </a:endParaRPr>
          </a:p>
        </p:txBody>
      </p:sp>
      <p:pic>
        <p:nvPicPr>
          <p:cNvPr id="420" name="Obraz 419"/>
          <p:cNvPicPr/>
          <p:nvPr/>
        </p:nvPicPr>
        <p:blipFill>
          <a:blip r:embed="rId5"/>
          <a:stretch/>
        </p:blipFill>
        <p:spPr>
          <a:xfrm>
            <a:off x="6485400" y="3240000"/>
            <a:ext cx="5556240" cy="368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630000" y="378360"/>
            <a:ext cx="11340720" cy="157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2" name="Symbol zastępczy zawartości 5"/>
          <p:cNvPicPr/>
          <p:nvPr/>
        </p:nvPicPr>
        <p:blipFill>
          <a:blip r:embed="rId2"/>
          <a:stretch/>
        </p:blipFill>
        <p:spPr>
          <a:xfrm>
            <a:off x="-20880" y="0"/>
            <a:ext cx="13227120" cy="8829720"/>
          </a:xfrm>
          <a:prstGeom prst="rect">
            <a:avLst/>
          </a:prstGeom>
          <a:ln>
            <a:noFill/>
          </a:ln>
        </p:spPr>
      </p:pic>
      <p:pic>
        <p:nvPicPr>
          <p:cNvPr id="423" name="Obraz 4"/>
          <p:cNvPicPr/>
          <p:nvPr/>
        </p:nvPicPr>
        <p:blipFill>
          <a:blip r:embed="rId3"/>
          <a:stretch/>
        </p:blipFill>
        <p:spPr>
          <a:xfrm>
            <a:off x="1026108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424" name="CustomShape 2"/>
          <p:cNvSpPr/>
          <p:nvPr/>
        </p:nvSpPr>
        <p:spPr>
          <a:xfrm>
            <a:off x="1339200" y="1557360"/>
            <a:ext cx="3869640" cy="536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63000" rIns="126000" bIns="63000"/>
          <a:lstStyle/>
          <a:p>
            <a:pPr algn="just">
              <a:lnSpc>
                <a:spcPct val="100000"/>
              </a:lnSpc>
            </a:pPr>
            <a:r>
              <a:rPr lang="pl-PL" sz="5000" b="0" strike="noStrike" spc="-1">
                <a:solidFill>
                  <a:srgbClr val="582A04"/>
                </a:solidFill>
                <a:latin typeface="Lato"/>
                <a:ea typeface="Lato"/>
              </a:rPr>
              <a:t>PLEBISCYT</a:t>
            </a:r>
            <a:endParaRPr lang="pl-PL" sz="5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5000" b="0" strike="noStrike" spc="-1">
                <a:solidFill>
                  <a:srgbClr val="376092"/>
                </a:solidFill>
                <a:latin typeface="Lato"/>
                <a:ea typeface="Lato"/>
              </a:rPr>
              <a:t>NAGRODY ŚWIĘTEGO BRUNONA</a:t>
            </a:r>
            <a:endParaRPr lang="pl-PL" sz="5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2800" b="0" strike="noStrike" spc="-1">
                <a:solidFill>
                  <a:srgbClr val="582A04"/>
                </a:solidFill>
                <a:latin typeface="Lato"/>
                <a:ea typeface="Lato"/>
              </a:rPr>
              <a:t>PATRONA GIŻYCKA</a:t>
            </a:r>
            <a:endParaRPr lang="pl-PL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11600" b="0" strike="noStrike" spc="-1">
                <a:solidFill>
                  <a:srgbClr val="582A04"/>
                </a:solidFill>
                <a:latin typeface="Lato"/>
                <a:ea typeface="Lato"/>
              </a:rPr>
              <a:t>2018</a:t>
            </a:r>
            <a:endParaRPr lang="pl-PL" sz="1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Obraz 9"/>
          <p:cNvPicPr/>
          <p:nvPr/>
        </p:nvPicPr>
        <p:blipFill>
          <a:blip r:embed="rId2"/>
          <a:stretch/>
        </p:blipFill>
        <p:spPr>
          <a:xfrm>
            <a:off x="-396000" y="-26640"/>
            <a:ext cx="13248720" cy="8832240"/>
          </a:xfrm>
          <a:prstGeom prst="rect">
            <a:avLst/>
          </a:prstGeom>
          <a:ln>
            <a:noFill/>
          </a:ln>
        </p:spPr>
      </p:pic>
      <p:sp>
        <p:nvSpPr>
          <p:cNvPr id="426" name="CustomShape 1"/>
          <p:cNvSpPr/>
          <p:nvPr/>
        </p:nvSpPr>
        <p:spPr>
          <a:xfrm>
            <a:off x="3875760" y="765720"/>
            <a:ext cx="4492080" cy="194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8800" b="0" strike="noStrike" spc="-1">
                <a:solidFill>
                  <a:srgbClr val="FFFFFF"/>
                </a:solidFill>
                <a:latin typeface="Calibri"/>
                <a:ea typeface="DejaVu Sans"/>
              </a:rPr>
              <a:t>LAUREAT </a:t>
            </a:r>
            <a:endParaRPr lang="pl-PL" sz="8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3400" b="0" strike="noStrike" spc="-1">
                <a:solidFill>
                  <a:srgbClr val="FFFFFF"/>
                </a:solidFill>
                <a:latin typeface="Calibri"/>
                <a:ea typeface="DejaVu Sans"/>
              </a:rPr>
              <a:t>KATEGORII SPOŁECZNIK</a:t>
            </a:r>
            <a:endParaRPr lang="pl-PL" sz="3400" b="0" strike="noStrike" spc="-1">
              <a:latin typeface="Arial"/>
            </a:endParaRPr>
          </a:p>
        </p:txBody>
      </p:sp>
      <p:sp>
        <p:nvSpPr>
          <p:cNvPr id="427" name="CustomShape 2"/>
          <p:cNvSpPr/>
          <p:nvPr/>
        </p:nvSpPr>
        <p:spPr>
          <a:xfrm>
            <a:off x="684180" y="3476520"/>
            <a:ext cx="1108836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6000" b="1" strike="noStrike" spc="-1" dirty="0">
                <a:solidFill>
                  <a:srgbClr val="492303"/>
                </a:solidFill>
                <a:latin typeface="Lato"/>
                <a:ea typeface="Lato"/>
              </a:rPr>
              <a:t>MSOA</a:t>
            </a:r>
            <a:r>
              <a:rPr lang="pl-PL" sz="4800" b="1" strike="noStrike" spc="-1" dirty="0">
                <a:solidFill>
                  <a:srgbClr val="492303"/>
                </a:solidFill>
                <a:latin typeface="Lato"/>
                <a:ea typeface="Lato"/>
              </a:rPr>
              <a:t> </a:t>
            </a:r>
            <a:br>
              <a:rPr sz="2000" dirty="0"/>
            </a:br>
            <a:r>
              <a:rPr lang="pl-PL" sz="6000" b="1" strike="noStrike" spc="-1" dirty="0">
                <a:solidFill>
                  <a:srgbClr val="492303"/>
                </a:solidFill>
                <a:latin typeface="Lato"/>
                <a:ea typeface="Lato"/>
              </a:rPr>
              <a:t>M</a:t>
            </a:r>
            <a:r>
              <a:rPr lang="pl-PL" sz="4800" b="1" strike="noStrike" spc="-1" dirty="0">
                <a:solidFill>
                  <a:srgbClr val="492303"/>
                </a:solidFill>
                <a:latin typeface="Lato"/>
                <a:ea typeface="Lato"/>
              </a:rPr>
              <a:t>AGDALENA </a:t>
            </a:r>
            <a:r>
              <a:rPr lang="pl-PL" sz="6000" b="1" strike="noStrike" spc="-1" dirty="0">
                <a:solidFill>
                  <a:srgbClr val="492303"/>
                </a:solidFill>
                <a:latin typeface="Lato"/>
                <a:ea typeface="Lato"/>
              </a:rPr>
              <a:t>J</a:t>
            </a:r>
            <a:r>
              <a:rPr lang="pl-PL" sz="4800" b="1" strike="noStrike" spc="-1" dirty="0">
                <a:solidFill>
                  <a:srgbClr val="492303"/>
                </a:solidFill>
                <a:latin typeface="Lato"/>
                <a:ea typeface="Lato"/>
              </a:rPr>
              <a:t>URGIELEWICZ</a:t>
            </a:r>
            <a:endParaRPr lang="pl-PL" sz="4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stomShape 1"/>
          <p:cNvSpPr/>
          <p:nvPr/>
        </p:nvSpPr>
        <p:spPr>
          <a:xfrm>
            <a:off x="630000" y="378360"/>
            <a:ext cx="11340720" cy="157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1" name="Symbol zastępczy zawartości 5"/>
          <p:cNvPicPr/>
          <p:nvPr/>
        </p:nvPicPr>
        <p:blipFill>
          <a:blip r:embed="rId2"/>
          <a:stretch/>
        </p:blipFill>
        <p:spPr>
          <a:xfrm>
            <a:off x="-20880" y="0"/>
            <a:ext cx="13227120" cy="8829720"/>
          </a:xfrm>
          <a:prstGeom prst="rect">
            <a:avLst/>
          </a:prstGeom>
          <a:ln>
            <a:noFill/>
          </a:ln>
        </p:spPr>
      </p:pic>
      <p:pic>
        <p:nvPicPr>
          <p:cNvPr id="452" name="Obraz 4"/>
          <p:cNvPicPr/>
          <p:nvPr/>
        </p:nvPicPr>
        <p:blipFill>
          <a:blip r:embed="rId3"/>
          <a:stretch/>
        </p:blipFill>
        <p:spPr>
          <a:xfrm>
            <a:off x="1026108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453" name="CustomShape 2"/>
          <p:cNvSpPr/>
          <p:nvPr/>
        </p:nvSpPr>
        <p:spPr>
          <a:xfrm>
            <a:off x="1339200" y="1557360"/>
            <a:ext cx="3869640" cy="536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63000" rIns="126000" bIns="63000"/>
          <a:lstStyle/>
          <a:p>
            <a:pPr algn="just">
              <a:lnSpc>
                <a:spcPct val="100000"/>
              </a:lnSpc>
            </a:pPr>
            <a:r>
              <a:rPr lang="pl-PL" sz="5000" b="0" strike="noStrike" spc="-1">
                <a:solidFill>
                  <a:srgbClr val="582A04"/>
                </a:solidFill>
                <a:latin typeface="Lato"/>
                <a:ea typeface="Lato"/>
              </a:rPr>
              <a:t>PLEBISCYT</a:t>
            </a:r>
            <a:endParaRPr lang="pl-PL" sz="5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5000" b="0" strike="noStrike" spc="-1">
                <a:solidFill>
                  <a:srgbClr val="376092"/>
                </a:solidFill>
                <a:latin typeface="Lato"/>
                <a:ea typeface="Lato"/>
              </a:rPr>
              <a:t>NAGRODY ŚWIĘTEGO BRUNONA</a:t>
            </a:r>
            <a:endParaRPr lang="pl-PL" sz="5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2800" b="0" strike="noStrike" spc="-1">
                <a:solidFill>
                  <a:srgbClr val="582A04"/>
                </a:solidFill>
                <a:latin typeface="Lato"/>
                <a:ea typeface="Lato"/>
              </a:rPr>
              <a:t>PATRONA GIŻYCKA</a:t>
            </a:r>
            <a:endParaRPr lang="pl-PL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11600" b="0" strike="noStrike" spc="-1">
                <a:solidFill>
                  <a:srgbClr val="582A04"/>
                </a:solidFill>
                <a:latin typeface="Lato"/>
                <a:ea typeface="Lato"/>
              </a:rPr>
              <a:t>2018</a:t>
            </a:r>
            <a:endParaRPr lang="pl-PL" sz="1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429" name="CustomShape 2"/>
          <p:cNvSpPr/>
          <p:nvPr/>
        </p:nvSpPr>
        <p:spPr>
          <a:xfrm>
            <a:off x="2052360" y="2637720"/>
            <a:ext cx="10548720" cy="377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1" strike="noStrike" spc="-1">
                <a:solidFill>
                  <a:srgbClr val="000000"/>
                </a:solidFill>
                <a:latin typeface="Lato"/>
                <a:ea typeface="Lato"/>
              </a:rPr>
              <a:t>Zagadnienia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1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2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3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4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5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 indent="-359640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430" name="Obraz 1"/>
          <p:cNvPicPr/>
          <p:nvPr/>
        </p:nvPicPr>
        <p:blipFill>
          <a:blip r:embed="rId2"/>
          <a:stretch/>
        </p:blipFill>
        <p:spPr>
          <a:xfrm>
            <a:off x="-396000" y="-11880"/>
            <a:ext cx="13284720" cy="8856360"/>
          </a:xfrm>
          <a:prstGeom prst="rect">
            <a:avLst/>
          </a:prstGeom>
          <a:ln>
            <a:noFill/>
          </a:ln>
        </p:spPr>
      </p:pic>
      <p:sp>
        <p:nvSpPr>
          <p:cNvPr id="431" name="CustomShape 3"/>
          <p:cNvSpPr/>
          <p:nvPr/>
        </p:nvSpPr>
        <p:spPr>
          <a:xfrm>
            <a:off x="3348459" y="3069803"/>
            <a:ext cx="5667120" cy="316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9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STATUETKA</a:t>
            </a:r>
            <a:endParaRPr lang="pl-PL" sz="9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l-PL" sz="7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HONOROWA</a:t>
            </a:r>
            <a:endParaRPr lang="pl-PL" sz="7000" b="0" strike="noStrike" spc="-1" dirty="0">
              <a:latin typeface="Arial"/>
            </a:endParaRPr>
          </a:p>
        </p:txBody>
      </p:sp>
      <p:sp>
        <p:nvSpPr>
          <p:cNvPr id="432" name="CustomShape 4"/>
          <p:cNvSpPr/>
          <p:nvPr/>
        </p:nvSpPr>
        <p:spPr>
          <a:xfrm>
            <a:off x="1704060" y="7822440"/>
            <a:ext cx="92163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NAGRODY ŚWIĘTEGO BRUNONA PATRONA GIŻYCKA</a:t>
            </a:r>
            <a:endParaRPr lang="pl-PL" sz="2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Obraz 9"/>
          <p:cNvPicPr/>
          <p:nvPr/>
        </p:nvPicPr>
        <p:blipFill>
          <a:blip r:embed="rId2"/>
          <a:stretch/>
        </p:blipFill>
        <p:spPr>
          <a:xfrm>
            <a:off x="-396000" y="-26640"/>
            <a:ext cx="13248720" cy="8832240"/>
          </a:xfrm>
          <a:prstGeom prst="rect">
            <a:avLst/>
          </a:prstGeom>
          <a:ln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3875760" y="765720"/>
            <a:ext cx="4492080" cy="194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8800" b="0" strike="noStrike" spc="-1">
                <a:solidFill>
                  <a:srgbClr val="FFFFFF"/>
                </a:solidFill>
                <a:latin typeface="Calibri"/>
                <a:ea typeface="DejaVu Sans"/>
              </a:rPr>
              <a:t>LAUREAT </a:t>
            </a:r>
            <a:endParaRPr lang="pl-PL" sz="8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3400" b="0" strike="noStrike" spc="-1">
                <a:solidFill>
                  <a:srgbClr val="FFFFFF"/>
                </a:solidFill>
                <a:latin typeface="Calibri"/>
                <a:ea typeface="DejaVu Sans"/>
              </a:rPr>
              <a:t>STATUETKI HONOROWEJ</a:t>
            </a:r>
            <a:endParaRPr lang="pl-PL" sz="3400" b="0" strike="noStrike" spc="-1">
              <a:latin typeface="Arial"/>
            </a:endParaRPr>
          </a:p>
        </p:txBody>
      </p:sp>
      <p:sp>
        <p:nvSpPr>
          <p:cNvPr id="456" name="CustomShape 2"/>
          <p:cNvSpPr/>
          <p:nvPr/>
        </p:nvSpPr>
        <p:spPr>
          <a:xfrm>
            <a:off x="684180" y="3312720"/>
            <a:ext cx="1108836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000" b="1" strike="noStrike" spc="-1" dirty="0">
                <a:solidFill>
                  <a:srgbClr val="4C1900"/>
                </a:solidFill>
                <a:latin typeface="Lato"/>
                <a:ea typeface="Times New Roman"/>
              </a:rPr>
              <a:t>Gen. bryg. dr</a:t>
            </a:r>
            <a:r>
              <a:rPr lang="pl-PL" sz="3000" b="1" strike="noStrike" spc="-1" dirty="0">
                <a:solidFill>
                  <a:srgbClr val="663300"/>
                </a:solidFill>
                <a:latin typeface="Lato"/>
                <a:ea typeface="Times New Roman"/>
              </a:rPr>
              <a:t> </a:t>
            </a:r>
            <a:r>
              <a:rPr lang="pl-PL" sz="4400" b="1" strike="noStrike" spc="-1" dirty="0">
                <a:solidFill>
                  <a:srgbClr val="492303"/>
                </a:solidFill>
                <a:latin typeface="Lato"/>
                <a:ea typeface="Lato"/>
              </a:rPr>
              <a:t> </a:t>
            </a:r>
            <a:br>
              <a:rPr dirty="0"/>
            </a:br>
            <a:r>
              <a:rPr lang="pl-PL" sz="5400" b="1" strike="noStrike" spc="-1" dirty="0">
                <a:solidFill>
                  <a:srgbClr val="492303"/>
                </a:solidFill>
                <a:latin typeface="Lato"/>
                <a:ea typeface="Lato"/>
              </a:rPr>
              <a:t>J</a:t>
            </a:r>
            <a:r>
              <a:rPr lang="pl-PL" sz="4400" b="1" strike="noStrike" spc="-1" dirty="0">
                <a:solidFill>
                  <a:srgbClr val="492303"/>
                </a:solidFill>
                <a:latin typeface="Lato"/>
                <a:ea typeface="Lato"/>
              </a:rPr>
              <a:t>AROSŁAW </a:t>
            </a:r>
            <a:r>
              <a:rPr lang="pl-PL" sz="5400" b="1" strike="noStrike" spc="-1" dirty="0">
                <a:solidFill>
                  <a:srgbClr val="492303"/>
                </a:solidFill>
                <a:latin typeface="Lato"/>
                <a:ea typeface="Lato"/>
              </a:rPr>
              <a:t>G</a:t>
            </a:r>
            <a:r>
              <a:rPr lang="pl-PL" sz="4400" b="1" strike="noStrike" spc="-1" dirty="0">
                <a:solidFill>
                  <a:srgbClr val="492303"/>
                </a:solidFill>
                <a:latin typeface="Lato"/>
                <a:ea typeface="Lato"/>
              </a:rPr>
              <a:t>ROMADZIŃSKI</a:t>
            </a:r>
            <a:endParaRPr lang="pl-PL" sz="4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434" name="Obraz 1"/>
          <p:cNvPicPr/>
          <p:nvPr/>
        </p:nvPicPr>
        <p:blipFill>
          <a:blip r:embed="rId3"/>
          <a:stretch/>
        </p:blipFill>
        <p:spPr>
          <a:xfrm>
            <a:off x="-1058040" y="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435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436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437" name="CustomShape 3"/>
          <p:cNvSpPr/>
          <p:nvPr/>
        </p:nvSpPr>
        <p:spPr>
          <a:xfrm>
            <a:off x="731880" y="2065680"/>
            <a:ext cx="936216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pl-PL" sz="3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Times New Roman"/>
              </a:rPr>
              <a:t>Gen. bryg. dr </a:t>
            </a:r>
            <a:b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Times New Roman"/>
              </a:rPr>
            </a:br>
            <a:r>
              <a:rPr lang="pl-PL" sz="3000" b="1" u="sng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Lato"/>
                <a:ea typeface="Times New Roman"/>
              </a:rPr>
              <a:t>JAROSŁAW GROMADZIŃSKI</a:t>
            </a:r>
            <a:endParaRPr lang="pl-PL" sz="3000" b="1" u="sng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"/>
            </a:endParaRPr>
          </a:p>
        </p:txBody>
      </p:sp>
      <p:sp>
        <p:nvSpPr>
          <p:cNvPr id="438" name="CustomShape 4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STATUETKA HONOROWA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439" name="CustomShape 5"/>
          <p:cNvSpPr/>
          <p:nvPr/>
        </p:nvSpPr>
        <p:spPr>
          <a:xfrm>
            <a:off x="702360" y="3024000"/>
            <a:ext cx="5310395" cy="15473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pl-PL" sz="1200" b="0" strike="noStrike" spc="-1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pl-PL" sz="2400" b="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Dowódca 15. Giżyckiej Brygady Zmechanizowanej. </a:t>
            </a:r>
            <a:r>
              <a:rPr lang="pl-PL" sz="240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Poprzez codzienną pracę</a:t>
            </a:r>
            <a:r>
              <a:rPr lang="pl-PL" sz="16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240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nieustanne zaangażowanie przyczynia się do </a:t>
            </a:r>
            <a:r>
              <a:rPr lang="pl-PL" sz="2400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ciągłego</a:t>
            </a:r>
            <a:r>
              <a:rPr lang="pl-PL" sz="240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podnoszenia obronności naszego kraju. </a:t>
            </a:r>
            <a:r>
              <a:rPr lang="pl-PL" sz="2400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Dzięki aktywnej </a:t>
            </a:r>
            <a:r>
              <a:rPr lang="pl-PL" sz="240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współpracy </a:t>
            </a:r>
            <a:br>
              <a:rPr lang="pl-PL" sz="240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 giżyckim samorządem </a:t>
            </a:r>
            <a:r>
              <a:rPr lang="pl-PL" sz="2400" b="1" strike="noStrike" spc="-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wspiera rozwój społeczny i gospodarczy Giżycka. </a:t>
            </a:r>
          </a:p>
        </p:txBody>
      </p:sp>
      <p:pic>
        <p:nvPicPr>
          <p:cNvPr id="440" name="Picture 3"/>
          <p:cNvPicPr/>
          <p:nvPr/>
        </p:nvPicPr>
        <p:blipFill>
          <a:blip r:embed="rId5"/>
          <a:stretch/>
        </p:blipFill>
        <p:spPr>
          <a:xfrm>
            <a:off x="6768000" y="3024000"/>
            <a:ext cx="5256000" cy="52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1908360" y="509400"/>
            <a:ext cx="1069272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D9D9D9"/>
                </a:solidFill>
                <a:latin typeface="Lato"/>
                <a:ea typeface="Lato"/>
              </a:rPr>
              <a:t>Tytuł prezentacji</a:t>
            </a:r>
            <a:endParaRPr lang="pl-PL" sz="2000" b="0" strike="noStrike" spc="-1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2052360" y="2637720"/>
            <a:ext cx="10548720" cy="377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400" b="1" strike="noStrike" spc="-1">
                <a:solidFill>
                  <a:srgbClr val="000000"/>
                </a:solidFill>
                <a:latin typeface="Lato"/>
                <a:ea typeface="Lato"/>
              </a:rPr>
              <a:t>Zagadnienia</a:t>
            </a: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pl-PL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1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2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3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4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1" strike="noStrike" spc="-1">
                <a:solidFill>
                  <a:srgbClr val="000000"/>
                </a:solidFill>
                <a:latin typeface="Lato"/>
                <a:ea typeface="Lato"/>
              </a:rPr>
              <a:t>Zagadnienie 5</a:t>
            </a: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 </a:t>
            </a:r>
            <a:endParaRPr lang="pl-PL" sz="1800" b="0" strike="noStrike" spc="-1">
              <a:latin typeface="Arial"/>
            </a:endParaRPr>
          </a:p>
          <a:p>
            <a:pPr marL="360360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Lato"/>
                <a:ea typeface="Lato"/>
              </a:rPr>
              <a:t>Lorem Ipsum jest tekstem stosowanym jako przykładowy wypełniacz</a:t>
            </a:r>
            <a:endParaRPr lang="pl-PL" sz="1800" b="0" strike="noStrike" spc="-1">
              <a:latin typeface="Arial"/>
            </a:endParaRPr>
          </a:p>
          <a:p>
            <a:pPr marL="360360" indent="-359640">
              <a:lnSpc>
                <a:spcPct val="100000"/>
              </a:lnSpc>
            </a:pPr>
            <a:endParaRPr lang="pl-PL" sz="1800" b="0" strike="noStrike" spc="-1">
              <a:latin typeface="Arial"/>
            </a:endParaRPr>
          </a:p>
        </p:txBody>
      </p:sp>
      <p:pic>
        <p:nvPicPr>
          <p:cNvPr id="50" name="Obraz 1"/>
          <p:cNvPicPr/>
          <p:nvPr/>
        </p:nvPicPr>
        <p:blipFill>
          <a:blip r:embed="rId2"/>
          <a:stretch/>
        </p:blipFill>
        <p:spPr>
          <a:xfrm>
            <a:off x="-396000" y="-11880"/>
            <a:ext cx="13284720" cy="8856360"/>
          </a:xfrm>
          <a:prstGeom prst="rect">
            <a:avLst/>
          </a:prstGeom>
          <a:ln>
            <a:noFill/>
          </a:ln>
        </p:spPr>
      </p:pic>
      <p:sp>
        <p:nvSpPr>
          <p:cNvPr id="51" name="CustomShape 3"/>
          <p:cNvSpPr/>
          <p:nvPr/>
        </p:nvSpPr>
        <p:spPr>
          <a:xfrm>
            <a:off x="2916411" y="2925787"/>
            <a:ext cx="9200516" cy="63368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sz="8000" spc="-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 I Ż Y C K I E</a:t>
            </a:r>
            <a:r>
              <a:rPr lang="pl-PL" sz="5400" spc="-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sz="6600" spc="-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 P O T K A N I 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pl-PL" sz="5100" b="0" strike="noStrike" spc="-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 O W O R O C Z N E</a:t>
            </a:r>
            <a:endParaRPr lang="pl-PL" sz="5100" b="0" strike="noStrike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2" name="CustomShape 4"/>
          <p:cNvSpPr/>
          <p:nvPr/>
        </p:nvSpPr>
        <p:spPr>
          <a:xfrm>
            <a:off x="1638180" y="7822440"/>
            <a:ext cx="92163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500" b="0" strike="noStrike" spc="-1" dirty="0">
                <a:solidFill>
                  <a:srgbClr val="FFFFFF"/>
                </a:solidFill>
                <a:latin typeface="Lato"/>
                <a:ea typeface="Lato"/>
              </a:rPr>
              <a:t>15 stycznia 2018, sala widowiskowa GCK</a:t>
            </a:r>
            <a:endParaRPr lang="pl-PL" sz="2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9835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Obraz 10"/>
          <p:cNvPicPr/>
          <p:nvPr/>
        </p:nvPicPr>
        <p:blipFill>
          <a:blip r:embed="rId3"/>
          <a:stretch/>
        </p:blipFill>
        <p:spPr>
          <a:xfrm>
            <a:off x="-1058040" y="-45720"/>
            <a:ext cx="16625160" cy="8782920"/>
          </a:xfrm>
          <a:prstGeom prst="rect">
            <a:avLst/>
          </a:prstGeom>
          <a:ln>
            <a:noFill/>
          </a:ln>
        </p:spPr>
      </p:pic>
      <p:pic>
        <p:nvPicPr>
          <p:cNvPr id="79" name="Obraz 5"/>
          <p:cNvPicPr/>
          <p:nvPr/>
        </p:nvPicPr>
        <p:blipFill>
          <a:blip r:embed="rId4"/>
          <a:stretch/>
        </p:blipFill>
        <p:spPr>
          <a:xfrm>
            <a:off x="1016496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80" name="CustomShape 2"/>
          <p:cNvSpPr/>
          <p:nvPr/>
        </p:nvSpPr>
        <p:spPr>
          <a:xfrm>
            <a:off x="684000" y="359280"/>
            <a:ext cx="8261280" cy="8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NAGRODY</a:t>
            </a:r>
            <a:r>
              <a:rPr lang="pl-PL" sz="2500" b="0" strike="noStrike" spc="-1">
                <a:solidFill>
                  <a:srgbClr val="17375E"/>
                </a:solidFill>
                <a:latin typeface="Lato"/>
                <a:ea typeface="Lato"/>
              </a:rPr>
              <a:t> </a:t>
            </a:r>
            <a:r>
              <a:rPr lang="pl-PL" sz="2500" b="0" strike="noStrike" spc="-1">
                <a:solidFill>
                  <a:srgbClr val="FFFFFF"/>
                </a:solidFill>
                <a:latin typeface="Lato"/>
                <a:ea typeface="Lato"/>
              </a:rPr>
              <a:t>ŚWIĘTEGO BRUNONA PATRONA GIŻYCKA</a:t>
            </a:r>
            <a:endParaRPr lang="pl-PL" sz="2500" b="0" strike="noStrike" spc="-1">
              <a:latin typeface="Arial"/>
            </a:endParaRPr>
          </a:p>
        </p:txBody>
      </p:sp>
      <p:sp>
        <p:nvSpPr>
          <p:cNvPr id="81" name="CustomShape 3"/>
          <p:cNvSpPr/>
          <p:nvPr/>
        </p:nvSpPr>
        <p:spPr>
          <a:xfrm>
            <a:off x="717840" y="2065680"/>
            <a:ext cx="691200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000" b="1" u="sng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</a:rPr>
              <a:t>RYSZARD BOCZOŃ</a:t>
            </a:r>
            <a:endParaRPr lang="pl-PL" sz="3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82" name="CustomShape 4"/>
          <p:cNvSpPr/>
          <p:nvPr/>
        </p:nvSpPr>
        <p:spPr>
          <a:xfrm>
            <a:off x="752400" y="3214800"/>
            <a:ext cx="4539600" cy="255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700" b="1" strike="noStrike" spc="-1" dirty="0">
                <a:solidFill>
                  <a:srgbClr val="002060"/>
                </a:solidFill>
                <a:latin typeface="Lato"/>
                <a:ea typeface="Lato"/>
              </a:rPr>
              <a:t>Wydawca tomików twórczości </a:t>
            </a:r>
            <a:r>
              <a:rPr lang="pl-PL" sz="2700" b="0" strike="noStrike" spc="-1" dirty="0">
                <a:solidFill>
                  <a:srgbClr val="002060"/>
                </a:solidFill>
                <a:latin typeface="Lato"/>
                <a:ea typeface="Lato"/>
              </a:rPr>
              <a:t>(fraszki, satyryki, epigramaty). Sukcesywnie dzieli się nimi z giżycczanami na łamach Mojego Giżycka.</a:t>
            </a:r>
            <a:endParaRPr lang="pl-PL" sz="2700" b="0" strike="noStrike" spc="-1" dirty="0">
              <a:latin typeface="Arial"/>
            </a:endParaRPr>
          </a:p>
        </p:txBody>
      </p:sp>
      <p:sp>
        <p:nvSpPr>
          <p:cNvPr id="85" name="CustomShape 6"/>
          <p:cNvSpPr/>
          <p:nvPr/>
        </p:nvSpPr>
        <p:spPr>
          <a:xfrm>
            <a:off x="836640" y="8014680"/>
            <a:ext cx="826128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500" b="0" strike="noStrike" spc="-1">
                <a:solidFill>
                  <a:srgbClr val="002060"/>
                </a:solidFill>
                <a:latin typeface="Lato"/>
                <a:ea typeface="Lato"/>
              </a:rPr>
              <a:t>Kategoria KULTURA</a:t>
            </a:r>
            <a:endParaRPr lang="pl-PL" sz="2500" b="0" strike="noStrike" spc="-1">
              <a:latin typeface="Arial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612C19F-6BEE-4C41-95C5-0F43497C32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9" y="1975469"/>
            <a:ext cx="4753666" cy="6338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630000" y="378360"/>
            <a:ext cx="11340720" cy="157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7" name="Symbol zastępczy zawartości 5"/>
          <p:cNvPicPr/>
          <p:nvPr/>
        </p:nvPicPr>
        <p:blipFill>
          <a:blip r:embed="rId2"/>
          <a:stretch/>
        </p:blipFill>
        <p:spPr>
          <a:xfrm>
            <a:off x="-20880" y="0"/>
            <a:ext cx="13227120" cy="8829720"/>
          </a:xfrm>
          <a:prstGeom prst="rect">
            <a:avLst/>
          </a:prstGeom>
          <a:ln>
            <a:noFill/>
          </a:ln>
        </p:spPr>
      </p:pic>
      <p:pic>
        <p:nvPicPr>
          <p:cNvPr id="88" name="Obraz 4"/>
          <p:cNvPicPr/>
          <p:nvPr/>
        </p:nvPicPr>
        <p:blipFill>
          <a:blip r:embed="rId3"/>
          <a:stretch/>
        </p:blipFill>
        <p:spPr>
          <a:xfrm>
            <a:off x="10261080" y="359280"/>
            <a:ext cx="1895760" cy="1383120"/>
          </a:xfrm>
          <a:prstGeom prst="rect">
            <a:avLst/>
          </a:prstGeom>
          <a:ln>
            <a:noFill/>
          </a:ln>
        </p:spPr>
      </p:pic>
      <p:sp>
        <p:nvSpPr>
          <p:cNvPr id="89" name="CustomShape 2"/>
          <p:cNvSpPr/>
          <p:nvPr/>
        </p:nvSpPr>
        <p:spPr>
          <a:xfrm>
            <a:off x="1339200" y="1557360"/>
            <a:ext cx="3869640" cy="536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63000" rIns="126000" bIns="63000"/>
          <a:lstStyle/>
          <a:p>
            <a:pPr algn="just">
              <a:lnSpc>
                <a:spcPct val="100000"/>
              </a:lnSpc>
            </a:pPr>
            <a:r>
              <a:rPr lang="pl-PL" sz="5000" b="0" strike="noStrike" spc="-1" dirty="0">
                <a:solidFill>
                  <a:srgbClr val="582A04"/>
                </a:solidFill>
                <a:latin typeface="Lato"/>
                <a:ea typeface="Lato"/>
              </a:rPr>
              <a:t>PLEBISCYT</a:t>
            </a:r>
            <a:endParaRPr lang="pl-PL" sz="5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5000" b="0" strike="noStrike" spc="-1" dirty="0">
                <a:solidFill>
                  <a:srgbClr val="376092"/>
                </a:solidFill>
                <a:latin typeface="Lato"/>
                <a:ea typeface="Lato"/>
              </a:rPr>
              <a:t>NAGRODY ŚWIĘTEGO BRUNONA</a:t>
            </a:r>
            <a:endParaRPr lang="pl-PL" sz="5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2800" b="0" strike="noStrike" spc="-1" dirty="0">
                <a:solidFill>
                  <a:srgbClr val="582A04"/>
                </a:solidFill>
                <a:latin typeface="Lato"/>
                <a:ea typeface="Lato"/>
              </a:rPr>
              <a:t>PATRONA GIŻYCKA</a:t>
            </a:r>
            <a:endParaRPr lang="pl-PL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11600" b="0" strike="noStrike" spc="-1" dirty="0">
                <a:solidFill>
                  <a:srgbClr val="582A04"/>
                </a:solidFill>
                <a:latin typeface="Lato"/>
                <a:ea typeface="Lato"/>
              </a:rPr>
              <a:t>2019</a:t>
            </a:r>
            <a:endParaRPr lang="pl-PL" sz="11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Obraz 9"/>
          <p:cNvPicPr/>
          <p:nvPr/>
        </p:nvPicPr>
        <p:blipFill>
          <a:blip r:embed="rId2"/>
          <a:stretch/>
        </p:blipFill>
        <p:spPr>
          <a:xfrm>
            <a:off x="-755997" y="0"/>
            <a:ext cx="13248720" cy="883224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3875400" y="765720"/>
            <a:ext cx="4492080" cy="200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8800" b="0" strike="noStrike" spc="-1">
                <a:solidFill>
                  <a:srgbClr val="FFFFFF"/>
                </a:solidFill>
                <a:latin typeface="Calibri"/>
                <a:ea typeface="DejaVu Sans"/>
              </a:rPr>
              <a:t>LAUREAT </a:t>
            </a:r>
            <a:endParaRPr lang="pl-PL" sz="8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l-PL" sz="3800" b="0" strike="noStrike" spc="-1">
                <a:solidFill>
                  <a:srgbClr val="FFFFFF"/>
                </a:solidFill>
                <a:latin typeface="Calibri"/>
                <a:ea typeface="DejaVu Sans"/>
              </a:rPr>
              <a:t>KATEGORII KULTURA</a:t>
            </a:r>
            <a:endParaRPr lang="pl-PL" sz="3800" b="0" strike="noStrike" spc="-1"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740880" y="3357720"/>
            <a:ext cx="11088360" cy="210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5400" b="1" spc="-1" dirty="0">
                <a:solidFill>
                  <a:srgbClr val="492303"/>
                </a:solidFill>
                <a:latin typeface="Lato"/>
                <a:ea typeface="Lato"/>
              </a:rPr>
              <a:t>PAŃSTWOWA SZKOŁA MUZYCZNA</a:t>
            </a:r>
            <a:endParaRPr lang="pl-PL" sz="5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</TotalTime>
  <Words>1644</Words>
  <Application>Microsoft Office PowerPoint</Application>
  <PresentationFormat>Niestandardowy</PresentationFormat>
  <Paragraphs>478</Paragraphs>
  <Slides>68</Slides>
  <Notes>35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68</vt:i4>
      </vt:variant>
    </vt:vector>
  </HeadingPairs>
  <TitlesOfParts>
    <vt:vector size="76" baseType="lpstr">
      <vt:lpstr>Arial</vt:lpstr>
      <vt:lpstr>Book Antiqua</vt:lpstr>
      <vt:lpstr>Calibri</vt:lpstr>
      <vt:lpstr>Lato</vt:lpstr>
      <vt:lpstr>Symbol</vt:lpstr>
      <vt:lpstr>Times New Roman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PELE</dc:creator>
  <cp:lastModifiedBy>Katarzyna Gibner</cp:lastModifiedBy>
  <cp:revision>123</cp:revision>
  <dcterms:created xsi:type="dcterms:W3CDTF">2016-08-31T13:35:46Z</dcterms:created>
  <dcterms:modified xsi:type="dcterms:W3CDTF">2019-01-17T12:58:30Z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20</vt:i4>
  </property>
  <property fmtid="{D5CDD505-2E9C-101B-9397-08002B2CF9AE}" pid="8" name="PresentationFormat">
    <vt:lpwstr>Niestandardowy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34</vt:i4>
  </property>
</Properties>
</file>